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notesMasterIdLst>
    <p:notesMasterId r:id="rId3"/>
  </p:notesMasterIdLst>
  <p:sldIdLst>
    <p:sldId id="256" r:id="rId2"/>
  </p:sldIdLst>
  <p:sldSz cx="22486938" cy="30495875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600">
          <p15:clr>
            <a:srgbClr val="A4A3A4"/>
          </p15:clr>
        </p15:guide>
        <p15:guide id="2" pos="70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>
        <a:alpha val="100000"/>
      </a:srgbClr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37"/>
    <p:restoredTop sz="86442"/>
  </p:normalViewPr>
  <p:slideViewPr>
    <p:cSldViewPr>
      <p:cViewPr>
        <p:scale>
          <a:sx n="50" d="100"/>
          <a:sy n="50" d="100"/>
        </p:scale>
        <p:origin x="-566" y="-86"/>
      </p:cViewPr>
      <p:guideLst>
        <p:guide orient="horz" pos="9600"/>
        <p:guide pos="70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27" cy="72027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2B2BC9D-A816-4D0A-858B-1D023B3A8ACA}" type="datetime1">
              <a:rPr lang="ko-KR" altLang="en-US"/>
              <a:pPr lvl="0">
                <a:defRPr lang="ko-KR" altLang="en-US"/>
              </a:pPr>
              <a:t>2018-07-25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164709" y="685800"/>
            <a:ext cx="2528582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3256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5350" y="685800"/>
            <a:ext cx="25273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237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2018-07-25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2018-07-25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2018-07-25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2018-07-25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2018-07-25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2018-07-25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124380" y="7115593"/>
            <a:ext cx="9932041" cy="976493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1431217" y="7115593"/>
            <a:ext cx="9932041" cy="976493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1121499" y="17716592"/>
            <a:ext cx="9932041" cy="976493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11428336" y="17716592"/>
            <a:ext cx="9932041" cy="976493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1686666" y="27782766"/>
            <a:ext cx="4685291" cy="2032900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302588" tIns="151294" rIns="302588" bIns="151294" anchor="t">
            <a:noAutofit/>
          </a:bodyPr>
          <a:lstStyle>
            <a:lvl1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4700" b="0" i="0" baseline="0">
                <a:solidFill>
                  <a:schemeClr val="tx1"/>
                </a:solidFill>
                <a:latin typeface="굴림"/>
                <a:ea typeface="굴림"/>
              </a:defRPr>
            </a:lvl1pPr>
          </a:lstStyle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D8D7A7C4-C82A-4D21-9AB0-F0C5A1D3EF09}" type="datetime1">
              <a:rPr kumimoji="1" lang="ko-KR" altLang="en-US" sz="4700" b="0" i="0">
                <a:solidFill>
                  <a:schemeClr val="tx1"/>
                </a:solidFill>
                <a:latin typeface="굴림"/>
                <a:ea typeface="굴림"/>
              </a:rPr>
              <a:pPr marL="0" lvl="0" indent="0" algn="l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2018-07-25</a:t>
            </a:fld>
            <a:endParaRPr kumimoji="1" lang="ko-KR" altLang="en-US" sz="4700" b="0" i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7683803" y="27782766"/>
            <a:ext cx="7119980" cy="2032900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302588" tIns="151294" rIns="302588" bIns="151294" anchor="t">
            <a:noAutofit/>
          </a:bodyPr>
          <a:lstStyle>
            <a:lvl1pPr marL="0" lvl="0" indent="0" algn="ctr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4700" b="0" i="0" baseline="0">
                <a:solidFill>
                  <a:schemeClr val="tx1"/>
                </a:solidFill>
                <a:latin typeface="굴림"/>
                <a:ea typeface="굴림"/>
              </a:defRPr>
            </a:lvl1pPr>
          </a:lstStyle>
          <a:p>
            <a:pPr marL="0" lvl="0" indent="0" algn="ctr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kumimoji="1" lang="ko-KR" altLang="en-US" sz="4700" b="0" i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6115686" y="27782766"/>
            <a:ext cx="4685235" cy="2032900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302588" tIns="151294" rIns="302588" bIns="151294" anchor="t">
            <a:noAutofit/>
          </a:bodyPr>
          <a:lstStyle>
            <a:lvl1pPr marL="0" lvl="0" indent="0" algn="r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4700" b="0" i="0" baseline="0">
                <a:solidFill>
                  <a:schemeClr val="tx1"/>
                </a:solidFill>
                <a:latin typeface="굴림"/>
                <a:ea typeface="굴림"/>
              </a:defRPr>
            </a:lvl1pPr>
          </a:lstStyle>
          <a:p>
            <a:pPr marL="0" lvl="0" indent="0" algn="r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F879FF09-BBB0-4090-94ED-13285E1A738C}" type="slidenum">
              <a:rPr kumimoji="1" lang="ko-KR" altLang="en-US" sz="4700" b="0" i="0">
                <a:solidFill>
                  <a:schemeClr val="tx1"/>
                </a:solidFill>
                <a:latin typeface="굴림"/>
                <a:ea typeface="굴림"/>
              </a:rPr>
              <a:pPr marL="0" lvl="0" indent="0" algn="r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‹#›</a:t>
            </a:fld>
            <a:endParaRPr kumimoji="1" lang="ko-KR" altLang="en-US" sz="4700" b="0" i="0">
              <a:solidFill>
                <a:schemeClr val="tx1"/>
              </a:solidFill>
              <a:latin typeface="굴림"/>
              <a:ea typeface="굴림"/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2018-07-25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686666" y="2712692"/>
            <a:ext cx="19114254" cy="508227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302588" tIns="151294" rIns="302588" bIns="151294" anchor="ctr">
            <a:noAutofit/>
          </a:bodyPr>
          <a:lstStyle/>
          <a:p>
            <a:pPr marL="0" lvl="0" indent="0" algn="ctr" eaLnBrk="0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4500" b="0" i="0">
                <a:solidFill>
                  <a:schemeClr val="tx2"/>
                </a:solidFill>
                <a:latin typeface="굴림"/>
                <a:ea typeface="굴림"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86666" y="8811449"/>
            <a:ext cx="19114254" cy="18297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686666" y="27782766"/>
            <a:ext cx="4685291" cy="20329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302588" tIns="151294" rIns="302588" bIns="151294" anchor="t">
            <a:noAutofit/>
          </a:bodyPr>
          <a:lstStyle>
            <a:lvl1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4700" b="0" i="0" baseline="0">
                <a:solidFill>
                  <a:schemeClr val="tx1"/>
                </a:solidFill>
                <a:latin typeface="굴림"/>
                <a:ea typeface="굴림"/>
              </a:defRPr>
            </a:lvl1pPr>
          </a:lstStyle>
          <a:p>
            <a:pPr marL="0" lvl="0" indent="0" algn="l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D422D86A-5F52-4165-8473-F1B836277586}" type="datetime1">
              <a:rPr kumimoji="1" lang="ko-KR" altLang="en-US" sz="4700" b="0" i="0">
                <a:solidFill>
                  <a:schemeClr val="tx1"/>
                </a:solidFill>
                <a:latin typeface="굴림"/>
                <a:ea typeface="굴림"/>
              </a:rPr>
              <a:pPr marL="0" lvl="0" indent="0" algn="l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2018-07-25</a:t>
            </a:fld>
            <a:endParaRPr kumimoji="1" lang="ko-KR" altLang="en-US" sz="4700" b="0" i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7683803" y="27782766"/>
            <a:ext cx="7119980" cy="20329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302588" tIns="151294" rIns="302588" bIns="151294" anchor="t">
            <a:noAutofit/>
          </a:bodyPr>
          <a:lstStyle>
            <a:lvl1pPr marL="0" lvl="0" indent="0" algn="ctr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4700" b="0" i="0" baseline="0">
                <a:solidFill>
                  <a:schemeClr val="tx1"/>
                </a:solidFill>
                <a:latin typeface="굴림"/>
                <a:ea typeface="굴림"/>
              </a:defRPr>
            </a:lvl1pPr>
          </a:lstStyle>
          <a:p>
            <a:pPr marL="0" lvl="0" indent="0" algn="ctr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kumimoji="1" lang="ko-KR" altLang="en-US" sz="4700" b="0" i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6115686" y="27782766"/>
            <a:ext cx="4685235" cy="20329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302588" tIns="151294" rIns="302588" bIns="151294" anchor="t">
            <a:noAutofit/>
          </a:bodyPr>
          <a:lstStyle>
            <a:lvl1pPr marL="0" lvl="0" indent="0" algn="r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4700" b="0" i="0" baseline="0">
                <a:solidFill>
                  <a:schemeClr val="tx1"/>
                </a:solidFill>
                <a:latin typeface="굴림"/>
                <a:ea typeface="굴림"/>
              </a:defRPr>
            </a:lvl1pPr>
          </a:lstStyle>
          <a:p>
            <a:pPr marL="0" lvl="0" indent="0" algn="r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E812BA8B-622D-4819-B199-E23C14290F20}" type="slidenum">
              <a:rPr kumimoji="1" lang="ko-KR" altLang="en-US" sz="4700" b="0" i="0">
                <a:solidFill>
                  <a:schemeClr val="tx1"/>
                </a:solidFill>
                <a:latin typeface="굴림"/>
                <a:ea typeface="굴림"/>
              </a:rPr>
              <a:pPr marL="0" lvl="0" indent="0" algn="r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‹#›</a:t>
            </a:fld>
            <a:endParaRPr kumimoji="1" lang="ko-KR" altLang="en-US" sz="4700" b="0" i="0">
              <a:solidFill>
                <a:schemeClr val="tx1"/>
              </a:solidFill>
              <a:latin typeface="굴림"/>
              <a:ea typeface="굴림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5" name="그림 2104"/>
          <p:cNvPicPr>
            <a:picLocks/>
          </p:cNvPicPr>
          <p:nvPr/>
        </p:nvPicPr>
        <p:blipFill rotWithShape="1">
          <a:blip r:embed="rId3"/>
          <a:srcRect r="110" b="31290"/>
          <a:stretch>
            <a:fillRect/>
          </a:stretch>
        </p:blipFill>
        <p:spPr>
          <a:xfrm>
            <a:off x="12467333" y="3931280"/>
            <a:ext cx="2138400" cy="2926800"/>
          </a:xfrm>
          <a:prstGeom prst="rect">
            <a:avLst/>
          </a:prstGeom>
        </p:spPr>
      </p:pic>
      <p:pic>
        <p:nvPicPr>
          <p:cNvPr id="1026" name="Picture 2"/>
          <p:cNvPicPr preferRelativeResize="0"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1609" y="3931280"/>
            <a:ext cx="2138400" cy="292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9A666C-91A4-4EAC-ABB8-71DDA679DE29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8015884" y="3931280"/>
            <a:ext cx="2138400" cy="2926800"/>
          </a:xfrm>
          <a:prstGeom prst="rect">
            <a:avLst/>
          </a:prstGeom>
        </p:spPr>
      </p:pic>
      <p:pic>
        <p:nvPicPr>
          <p:cNvPr id="2117" name="그림 211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036119" y="8837298"/>
            <a:ext cx="4737174" cy="3374929"/>
          </a:xfrm>
          <a:prstGeom prst="rect">
            <a:avLst/>
          </a:prstGeom>
        </p:spPr>
      </p:pic>
      <p:sp>
        <p:nvSpPr>
          <p:cNvPr id="2050" name="TextBox 2049"/>
          <p:cNvSpPr txBox="1"/>
          <p:nvPr/>
        </p:nvSpPr>
        <p:spPr>
          <a:xfrm>
            <a:off x="0" y="1891581"/>
            <a:ext cx="22498756" cy="1025970"/>
          </a:xfrm>
          <a:prstGeom prst="rect">
            <a:avLst/>
          </a:prstGeom>
          <a:solidFill>
            <a:srgbClr val="008000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288808" tIns="144404" rIns="288808" bIns="144404" anchor="t">
            <a:noAutofit/>
          </a:bodyPr>
          <a:lstStyle/>
          <a:p>
            <a:pPr marL="0" lvl="0" indent="0" algn="l" defTabSz="2706771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kumimoji="0" lang="ko-KR" altLang="ko-KR" sz="5700" b="0" i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051" name="TextBox 2050"/>
          <p:cNvSpPr txBox="1"/>
          <p:nvPr/>
        </p:nvSpPr>
        <p:spPr>
          <a:xfrm>
            <a:off x="1589793" y="3649718"/>
            <a:ext cx="10878488" cy="201839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0" tIns="0" rIns="0" bIns="0" anchor="t">
            <a:noAutofit/>
          </a:bodyPr>
          <a:lstStyle/>
          <a:p>
            <a:pPr marL="0" lvl="0" indent="0" algn="l" defTabSz="2706771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6000" b="1" i="0" dirty="0" err="1">
                <a:solidFill>
                  <a:srgbClr val="231F20">
                    <a:alpha val="100000"/>
                  </a:srgbClr>
                </a:solidFill>
                <a:latin typeface="맑은 고딕"/>
                <a:ea typeface="맑은 고딕"/>
              </a:rPr>
              <a:t>유아용</a:t>
            </a:r>
            <a:r>
              <a:rPr kumimoji="1" lang="ko-KR" altLang="en-US" sz="6000" b="1" i="0" dirty="0">
                <a:solidFill>
                  <a:srgbClr val="231F20">
                    <a:alpha val="100000"/>
                  </a:srgbClr>
                </a:solidFill>
                <a:latin typeface="맑은 고딕"/>
                <a:ea typeface="맑은 고딕"/>
              </a:rPr>
              <a:t> 경로 탐색 </a:t>
            </a:r>
          </a:p>
          <a:p>
            <a:pPr marL="0" lvl="0" indent="0" algn="l" defTabSz="2706771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6000" b="1" i="0" dirty="0">
                <a:solidFill>
                  <a:srgbClr val="231F20">
                    <a:alpha val="100000"/>
                  </a:srgbClr>
                </a:solidFill>
                <a:latin typeface="맑은 고딕"/>
                <a:ea typeface="맑은 고딕"/>
              </a:rPr>
              <a:t>알고리즘 교육 키트</a:t>
            </a:r>
          </a:p>
        </p:txBody>
      </p:sp>
      <p:sp>
        <p:nvSpPr>
          <p:cNvPr id="2052" name="TextBox 2051"/>
          <p:cNvSpPr txBox="1"/>
          <p:nvPr/>
        </p:nvSpPr>
        <p:spPr>
          <a:xfrm>
            <a:off x="12969434" y="7828920"/>
            <a:ext cx="3964523" cy="3615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0" tIns="0" rIns="0" bIns="0" anchor="t">
            <a:noAutofit/>
          </a:bodyPr>
          <a:lstStyle/>
          <a:p>
            <a:pPr marL="0" lvl="0" indent="0" algn="l" defTabSz="2706771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500" b="0" i="0">
                <a:solidFill>
                  <a:srgbClr val="231F20">
                    <a:alpha val="100000"/>
                  </a:srgbClr>
                </a:solidFill>
                <a:latin typeface="맑은 고딕"/>
                <a:ea typeface="맑은 고딕"/>
              </a:rPr>
              <a:t>문의 </a:t>
            </a:r>
            <a:r>
              <a:rPr kumimoji="1" lang="ko-KR" altLang="ko-KR" sz="2500" b="0" i="0">
                <a:solidFill>
                  <a:srgbClr val="231F20">
                    <a:alpha val="100000"/>
                  </a:srgbClr>
                </a:solidFill>
                <a:latin typeface="맑은 고딕"/>
                <a:ea typeface="맑은 고딕"/>
              </a:rPr>
              <a:t>: </a:t>
            </a:r>
            <a:r>
              <a:rPr kumimoji="1" lang="ko-KR" altLang="en-US" sz="2500" b="0" i="0">
                <a:solidFill>
                  <a:srgbClr val="231F20">
                    <a:alpha val="100000"/>
                  </a:srgbClr>
                </a:solidFill>
                <a:latin typeface="맑은 고딕"/>
                <a:ea typeface="맑은 고딕"/>
              </a:rPr>
              <a:t>010 </a:t>
            </a:r>
            <a:r>
              <a:rPr kumimoji="1" lang="ko-KR" altLang="ko-KR" sz="2500" b="0" i="0">
                <a:solidFill>
                  <a:srgbClr val="231F20">
                    <a:alpha val="100000"/>
                  </a:srgbClr>
                </a:solidFill>
                <a:latin typeface="맑은 고딕"/>
                <a:ea typeface="맑은 고딕"/>
              </a:rPr>
              <a:t>-</a:t>
            </a:r>
            <a:r>
              <a:rPr kumimoji="1" lang="ko-KR" altLang="en-US" sz="2500" b="0" i="0">
                <a:solidFill>
                  <a:srgbClr val="231F20">
                    <a:alpha val="100000"/>
                  </a:srgbClr>
                </a:solidFill>
                <a:latin typeface="맑은 고딕"/>
                <a:ea typeface="맑은 고딕"/>
              </a:rPr>
              <a:t> 5410 </a:t>
            </a:r>
            <a:r>
              <a:rPr kumimoji="1" lang="ko-KR" altLang="ko-KR" sz="2500" b="0" i="0">
                <a:solidFill>
                  <a:srgbClr val="231F20">
                    <a:alpha val="100000"/>
                  </a:srgbClr>
                </a:solidFill>
                <a:latin typeface="맑은 고딕"/>
                <a:ea typeface="맑은 고딕"/>
              </a:rPr>
              <a:t>-</a:t>
            </a:r>
            <a:r>
              <a:rPr kumimoji="1" lang="ko-KR" altLang="en-US" sz="2500" b="0" i="0">
                <a:solidFill>
                  <a:srgbClr val="231F20">
                    <a:alpha val="100000"/>
                  </a:srgbClr>
                </a:solidFill>
                <a:latin typeface="맑은 고딕"/>
                <a:ea typeface="맑은 고딕"/>
              </a:rPr>
              <a:t> 7152     </a:t>
            </a:r>
          </a:p>
        </p:txBody>
      </p:sp>
      <p:sp>
        <p:nvSpPr>
          <p:cNvPr id="2053" name="TextBox 2052"/>
          <p:cNvSpPr txBox="1"/>
          <p:nvPr/>
        </p:nvSpPr>
        <p:spPr>
          <a:xfrm>
            <a:off x="1734350" y="8908323"/>
            <a:ext cx="2166346" cy="571751"/>
          </a:xfrm>
          <a:prstGeom prst="rect">
            <a:avLst/>
          </a:prstGeom>
          <a:solidFill>
            <a:srgbClr val="008000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288808" tIns="144404" rIns="288808" bIns="144404" anchor="t">
            <a:noAutofit/>
          </a:bodyPr>
          <a:lstStyle/>
          <a:p>
            <a:pPr marL="0" lvl="0" indent="0" algn="l" defTabSz="2706771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kumimoji="0" lang="ko-KR" altLang="ko-KR" sz="5700" b="0" i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054" name="TextBox 2053"/>
          <p:cNvSpPr txBox="1"/>
          <p:nvPr/>
        </p:nvSpPr>
        <p:spPr>
          <a:xfrm>
            <a:off x="1805818" y="8908323"/>
            <a:ext cx="1796271" cy="5384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0" tIns="0" rIns="0" bIns="0" anchor="t">
            <a:noAutofit/>
          </a:bodyPr>
          <a:lstStyle/>
          <a:p>
            <a:pPr marL="0" lvl="0" indent="0" algn="l" defTabSz="2706771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3500" b="1" i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개발배경</a:t>
            </a:r>
            <a:endParaRPr kumimoji="1" lang="ko-KR" altLang="en-US" sz="5700" b="1" i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055" name="자유형: 도형 2054"/>
          <p:cNvSpPr/>
          <p:nvPr/>
        </p:nvSpPr>
        <p:spPr>
          <a:xfrm>
            <a:off x="1654952" y="10394932"/>
            <a:ext cx="6309" cy="3557589"/>
          </a:xfrm>
          <a:custGeom>
            <a:avLst/>
            <a:gdLst>
              <a:gd name="T0" fmla="*/ 0 w 1588"/>
              <a:gd name="T1" fmla="*/ 0 h 728"/>
              <a:gd name="T2" fmla="*/ 0 60000 65536"/>
              <a:gd name="T3" fmla="*/ 0 w 1588"/>
              <a:gd name="T4" fmla="*/ -1 h 728"/>
              <a:gd name="T5" fmla="*/ 0 60000 65536"/>
              <a:gd name="T6" fmla="*/ 0 w 1588"/>
              <a:gd name="T7" fmla="*/ 0 h 728"/>
              <a:gd name="T8" fmla="*/ 0 60000 65536"/>
              <a:gd name="T9" fmla="*/ 0 w 1588"/>
              <a:gd name="T10" fmla="*/ 0 h 728"/>
              <a:gd name="T11" fmla="*/ 1588 w 1588"/>
              <a:gd name="T12" fmla="*/ 728 h 728"/>
            </a:gdLst>
            <a:ahLst/>
            <a:cxnLst>
              <a:cxn ang="T2">
                <a:pos x="T0" y="T1"/>
              </a:cxn>
              <a:cxn ang="T5">
                <a:pos x="T3" y="T4"/>
              </a:cxn>
              <a:cxn ang="T8">
                <a:pos x="T6" y="T7"/>
              </a:cxn>
            </a:cxnLst>
            <a:rect l="T9" t="T10" r="T11" b="T12"/>
            <a:pathLst>
              <a:path w="1588" h="728">
                <a:moveTo>
                  <a:pt x="0" y="0"/>
                </a:moveTo>
                <a:lnTo>
                  <a:pt x="0" y="728"/>
                </a:lnTo>
                <a:lnTo>
                  <a:pt x="0" y="0"/>
                </a:lnTo>
                <a:close/>
              </a:path>
            </a:pathLst>
          </a:custGeom>
          <a:solidFill>
            <a:srgbClr val="0071BB"/>
          </a:solidFill>
          <a:ln w="9525" cap="flat" cmpd="sng" algn="ctr">
            <a:noFill/>
            <a:prstDash val="solid"/>
            <a:round/>
          </a:ln>
        </p:spPr>
        <p:txBody>
          <a:bodyPr anchor="ctr"/>
          <a:lstStyle/>
          <a:p>
            <a:pPr>
              <a:defRPr lang="ko-KR" altLang="en-US"/>
            </a:pPr>
            <a:endParaRPr lang="ko-KR"/>
          </a:p>
        </p:txBody>
      </p:sp>
      <p:cxnSp>
        <p:nvCxnSpPr>
          <p:cNvPr id="2056" name="직선 연결선 2055"/>
          <p:cNvCxnSpPr/>
          <p:nvPr/>
        </p:nvCxnSpPr>
        <p:spPr>
          <a:xfrm>
            <a:off x="1654952" y="10394932"/>
            <a:ext cx="6309" cy="3557589"/>
          </a:xfrm>
          <a:prstGeom prst="line">
            <a:avLst/>
          </a:prstGeom>
          <a:ln w="9525" cap="flat" cmpd="sng" algn="ctr">
            <a:noFill/>
            <a:prstDash val="solid"/>
            <a:round/>
          </a:ln>
        </p:spPr>
      </p:cxnSp>
      <p:sp>
        <p:nvSpPr>
          <p:cNvPr id="2059" name="자유형: 도형 2058"/>
          <p:cNvSpPr/>
          <p:nvPr/>
        </p:nvSpPr>
        <p:spPr>
          <a:xfrm>
            <a:off x="11930733" y="16523840"/>
            <a:ext cx="4745" cy="2868361"/>
          </a:xfrm>
          <a:custGeom>
            <a:avLst/>
            <a:gdLst>
              <a:gd name="T0" fmla="*/ 0 w 1588"/>
              <a:gd name="T1" fmla="*/ 0 h 587"/>
              <a:gd name="T2" fmla="*/ 0 60000 65536"/>
              <a:gd name="T3" fmla="*/ 0 w 1588"/>
              <a:gd name="T4" fmla="*/ -1 h 587"/>
              <a:gd name="T5" fmla="*/ 0 60000 65536"/>
              <a:gd name="T6" fmla="*/ 0 w 1588"/>
              <a:gd name="T7" fmla="*/ 0 h 587"/>
              <a:gd name="T8" fmla="*/ 0 60000 65536"/>
              <a:gd name="T9" fmla="*/ 0 w 1588"/>
              <a:gd name="T10" fmla="*/ 0 h 587"/>
              <a:gd name="T11" fmla="*/ 1588 w 1588"/>
              <a:gd name="T12" fmla="*/ 587 h 587"/>
            </a:gdLst>
            <a:ahLst/>
            <a:cxnLst>
              <a:cxn ang="T2">
                <a:pos x="T0" y="T1"/>
              </a:cxn>
              <a:cxn ang="T5">
                <a:pos x="T3" y="T4"/>
              </a:cxn>
              <a:cxn ang="T8">
                <a:pos x="T6" y="T7"/>
              </a:cxn>
            </a:cxnLst>
            <a:rect l="T9" t="T10" r="T11" b="T12"/>
            <a:pathLst>
              <a:path w="1588" h="587">
                <a:moveTo>
                  <a:pt x="0" y="0"/>
                </a:moveTo>
                <a:lnTo>
                  <a:pt x="0" y="587"/>
                </a:lnTo>
                <a:lnTo>
                  <a:pt x="0" y="0"/>
                </a:lnTo>
                <a:close/>
              </a:path>
            </a:pathLst>
          </a:custGeom>
          <a:solidFill>
            <a:srgbClr val="0071BB"/>
          </a:solidFill>
          <a:ln w="9525" cap="flat" cmpd="sng" algn="ctr">
            <a:noFill/>
            <a:prstDash val="solid"/>
            <a:round/>
          </a:ln>
        </p:spPr>
        <p:txBody>
          <a:bodyPr anchor="ctr"/>
          <a:lstStyle/>
          <a:p>
            <a:pPr>
              <a:defRPr lang="ko-KR" altLang="en-US"/>
            </a:pPr>
            <a:endParaRPr lang="ko-KR"/>
          </a:p>
        </p:txBody>
      </p:sp>
      <p:cxnSp>
        <p:nvCxnSpPr>
          <p:cNvPr id="2060" name="직선 연결선 2059"/>
          <p:cNvCxnSpPr/>
          <p:nvPr/>
        </p:nvCxnSpPr>
        <p:spPr>
          <a:xfrm>
            <a:off x="1589792" y="16399942"/>
            <a:ext cx="4801" cy="2868361"/>
          </a:xfrm>
          <a:prstGeom prst="line">
            <a:avLst/>
          </a:prstGeom>
          <a:ln w="9525" cap="flat" cmpd="sng" algn="ctr">
            <a:noFill/>
            <a:prstDash val="solid"/>
            <a:round/>
          </a:ln>
        </p:spPr>
      </p:cxnSp>
      <p:sp>
        <p:nvSpPr>
          <p:cNvPr id="2065" name="TextBox 2064"/>
          <p:cNvSpPr txBox="1"/>
          <p:nvPr/>
        </p:nvSpPr>
        <p:spPr>
          <a:xfrm>
            <a:off x="12998116" y="7178775"/>
            <a:ext cx="1076835" cy="4303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0" tIns="0" rIns="0" bIns="0" anchor="t">
            <a:noAutofit/>
          </a:bodyPr>
          <a:lstStyle/>
          <a:p>
            <a:pPr marL="0" lvl="0" indent="0" algn="l" defTabSz="2706771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800" b="0" i="0" dirty="0">
                <a:solidFill>
                  <a:srgbClr val="231F20">
                    <a:alpha val="100000"/>
                  </a:srgbClr>
                </a:solidFill>
                <a:latin typeface="맑은 고딕"/>
                <a:ea typeface="맑은 고딕"/>
              </a:rPr>
              <a:t>이정욱</a:t>
            </a:r>
          </a:p>
        </p:txBody>
      </p:sp>
      <p:sp>
        <p:nvSpPr>
          <p:cNvPr id="2068" name="TextBox 2067"/>
          <p:cNvSpPr txBox="1"/>
          <p:nvPr/>
        </p:nvSpPr>
        <p:spPr>
          <a:xfrm>
            <a:off x="1589793" y="6576386"/>
            <a:ext cx="3271713" cy="6765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0" tIns="0" rIns="0" bIns="0" anchor="t">
            <a:noAutofit/>
          </a:bodyPr>
          <a:lstStyle/>
          <a:p>
            <a:pPr marL="0" lvl="0" indent="0" algn="l" defTabSz="2706771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4400" b="1" i="0" dirty="0">
                <a:solidFill>
                  <a:srgbClr val="00B0F0">
                    <a:alpha val="100000"/>
                  </a:srgbClr>
                </a:solidFill>
                <a:latin typeface="맑은 고딕"/>
                <a:ea typeface="맑은 고딕"/>
              </a:rPr>
              <a:t>컴퓨터 공학과  </a:t>
            </a:r>
          </a:p>
        </p:txBody>
      </p:sp>
      <p:sp>
        <p:nvSpPr>
          <p:cNvPr id="2069" name="TextBox 2068"/>
          <p:cNvSpPr txBox="1"/>
          <p:nvPr/>
        </p:nvSpPr>
        <p:spPr>
          <a:xfrm>
            <a:off x="1589793" y="7324731"/>
            <a:ext cx="7853354" cy="6751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0" tIns="0" rIns="0" bIns="0" anchor="t">
            <a:noAutofit/>
          </a:bodyPr>
          <a:lstStyle/>
          <a:p>
            <a:pPr marL="0" lvl="0" indent="0" algn="l" defTabSz="2706771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4400" b="1" i="0" dirty="0">
                <a:solidFill>
                  <a:srgbClr val="00B0F0">
                    <a:alpha val="100000"/>
                  </a:srgbClr>
                </a:solidFill>
                <a:latin typeface="맑은 고딕"/>
                <a:ea typeface="맑은 고딕"/>
              </a:rPr>
              <a:t>지도교수 </a:t>
            </a:r>
            <a:r>
              <a:rPr kumimoji="1" lang="ko-KR" altLang="ko-KR" sz="4400" b="1" i="0" dirty="0">
                <a:solidFill>
                  <a:srgbClr val="00B0F0">
                    <a:alpha val="100000"/>
                  </a:srgbClr>
                </a:solidFill>
                <a:latin typeface="맑은 고딕"/>
                <a:ea typeface="맑은 고딕"/>
              </a:rPr>
              <a:t>: </a:t>
            </a:r>
            <a:r>
              <a:rPr kumimoji="1" lang="ko-KR" altLang="en-US" sz="4400" b="1" i="0" dirty="0">
                <a:solidFill>
                  <a:srgbClr val="00B0F0">
                    <a:alpha val="100000"/>
                  </a:srgbClr>
                </a:solidFill>
                <a:latin typeface="맑은 고딕"/>
                <a:ea typeface="맑은 고딕"/>
              </a:rPr>
              <a:t>전광일 교수 </a:t>
            </a:r>
          </a:p>
        </p:txBody>
      </p:sp>
      <p:sp>
        <p:nvSpPr>
          <p:cNvPr id="2070" name="TextBox 2069"/>
          <p:cNvSpPr txBox="1"/>
          <p:nvPr/>
        </p:nvSpPr>
        <p:spPr>
          <a:xfrm>
            <a:off x="1950320" y="9845404"/>
            <a:ext cx="9837474" cy="46169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288808" tIns="144404" rIns="288808" bIns="144404" anchor="t">
            <a:noAutofit/>
          </a:bodyPr>
          <a:lstStyle/>
          <a:p>
            <a:pPr marL="0" lvl="0" indent="0" algn="l" defTabSz="2706771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kumimoji="0" lang="ko-KR" altLang="en-US" sz="3200" b="0" i="0" dirty="0">
              <a:solidFill>
                <a:schemeClr val="tx1"/>
              </a:solidFill>
              <a:latin typeface="굴림체"/>
              <a:ea typeface="굴림체"/>
            </a:endParaRPr>
          </a:p>
          <a:p>
            <a:pPr marL="0" lvl="0" indent="0" algn="l" defTabSz="2706771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굴림"/>
              <a:buChar char="•"/>
              <a:defRPr lang="ko-KR" altLang="en-US"/>
            </a:pPr>
            <a:r>
              <a:rPr kumimoji="0" lang="ko-KR" altLang="en-US" sz="3200" b="0" i="0" dirty="0">
                <a:solidFill>
                  <a:schemeClr val="tx1"/>
                </a:solidFill>
                <a:latin typeface="굴림체"/>
                <a:ea typeface="굴림체"/>
              </a:rPr>
              <a:t> </a:t>
            </a:r>
          </a:p>
          <a:p>
            <a:pPr marL="0" lvl="0" indent="0" algn="l" defTabSz="2706771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굴림"/>
              <a:buChar char="•"/>
              <a:defRPr lang="ko-KR" altLang="en-US"/>
            </a:pPr>
            <a:endParaRPr kumimoji="0" lang="ko-KR" altLang="en-US" sz="3200" b="0" i="0" dirty="0">
              <a:solidFill>
                <a:schemeClr val="tx1"/>
              </a:solidFill>
              <a:latin typeface="굴림체"/>
              <a:ea typeface="굴림체"/>
            </a:endParaRPr>
          </a:p>
          <a:p>
            <a:pPr marL="0" lvl="0" indent="0" algn="l" defTabSz="2706771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굴림"/>
              <a:buChar char="•"/>
              <a:defRPr lang="ko-KR" altLang="en-US"/>
            </a:pPr>
            <a:r>
              <a:rPr kumimoji="0" lang="ko-KR" altLang="en-US" sz="3200" b="0" i="0" dirty="0">
                <a:solidFill>
                  <a:schemeClr val="tx1"/>
                </a:solidFill>
                <a:latin typeface="굴림체"/>
                <a:ea typeface="굴림체"/>
              </a:rPr>
              <a:t> </a:t>
            </a:r>
          </a:p>
          <a:p>
            <a:pPr marL="0" lvl="0" indent="0" algn="l" defTabSz="2706771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굴림"/>
              <a:buChar char="•"/>
              <a:defRPr lang="ko-KR" altLang="en-US"/>
            </a:pPr>
            <a:endParaRPr kumimoji="0" lang="ko-KR" altLang="en-US" sz="3200" b="0" i="0" dirty="0">
              <a:solidFill>
                <a:schemeClr val="tx1"/>
              </a:solidFill>
              <a:latin typeface="굴림체"/>
              <a:ea typeface="굴림체"/>
            </a:endParaRPr>
          </a:p>
          <a:p>
            <a:pPr marL="0" lvl="0" indent="0" algn="l" defTabSz="2706771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굴림"/>
              <a:buChar char="•"/>
              <a:defRPr lang="ko-KR" altLang="en-US"/>
            </a:pPr>
            <a:r>
              <a:rPr kumimoji="0" lang="ko-KR" altLang="en-US" sz="3200" b="0" i="0" dirty="0">
                <a:solidFill>
                  <a:schemeClr val="tx1"/>
                </a:solidFill>
                <a:latin typeface="굴림체"/>
                <a:ea typeface="굴림체"/>
              </a:rPr>
              <a:t> </a:t>
            </a:r>
          </a:p>
          <a:p>
            <a:pPr marL="0" lvl="0" indent="0" algn="l" defTabSz="2706771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굴림"/>
              <a:buChar char="•"/>
              <a:defRPr lang="ko-KR" altLang="en-US"/>
            </a:pPr>
            <a:endParaRPr kumimoji="0" lang="ko-KR" altLang="en-US" sz="3200" b="0" i="0" dirty="0">
              <a:solidFill>
                <a:schemeClr val="tx1"/>
              </a:solidFill>
              <a:latin typeface="굴림체"/>
              <a:ea typeface="굴림체"/>
            </a:endParaRPr>
          </a:p>
          <a:p>
            <a:pPr marL="0" lvl="0" indent="0" algn="l" defTabSz="2706771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굴림"/>
              <a:buChar char="•"/>
              <a:defRPr lang="ko-KR" altLang="en-US"/>
            </a:pPr>
            <a:endParaRPr kumimoji="0" lang="ko-KR" altLang="en-US" sz="3200" b="0" i="0" dirty="0">
              <a:solidFill>
                <a:schemeClr val="tx1"/>
              </a:solidFill>
              <a:latin typeface="굴림체"/>
              <a:ea typeface="굴림체"/>
            </a:endParaRPr>
          </a:p>
          <a:p>
            <a:pPr marL="0" lvl="0" indent="0" algn="l" defTabSz="2706771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굴림"/>
              <a:buChar char="•"/>
              <a:defRPr lang="ko-KR" altLang="en-US"/>
            </a:pPr>
            <a:endParaRPr kumimoji="0" lang="ko-KR" altLang="en-US" sz="3200" b="0" i="0" dirty="0">
              <a:solidFill>
                <a:schemeClr val="tx1"/>
              </a:solidFill>
              <a:latin typeface="굴림체"/>
              <a:ea typeface="굴림체"/>
            </a:endParaRPr>
          </a:p>
        </p:txBody>
      </p:sp>
      <p:sp>
        <p:nvSpPr>
          <p:cNvPr id="2071" name="TextBox 2070"/>
          <p:cNvSpPr txBox="1"/>
          <p:nvPr/>
        </p:nvSpPr>
        <p:spPr>
          <a:xfrm>
            <a:off x="2002272" y="15124563"/>
            <a:ext cx="8668511" cy="40813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288808" tIns="144404" rIns="288808" bIns="144404" anchor="t">
            <a:noAutofit/>
          </a:bodyPr>
          <a:lstStyle/>
          <a:p>
            <a:pPr marL="457200" lvl="0" indent="-457200" algn="l" defTabSz="2706771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lang="ko-KR" altLang="en-US"/>
            </a:pPr>
            <a:r>
              <a:rPr kumimoji="0" lang="ko-KR" altLang="en-US" sz="2800" b="0" i="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endParaRPr kumimoji="0" lang="en-US" altLang="ko-KR" sz="2800" b="0" i="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0" lvl="0" indent="0" algn="l" defTabSz="2706771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defRPr lang="ko-KR" altLang="en-US"/>
            </a:pPr>
            <a:endParaRPr kumimoji="0" lang="en-US" altLang="ko-KR" sz="3500" b="0" i="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457200" lvl="0" indent="-457200" algn="l" defTabSz="2706771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lang="ko-KR" altLang="en-US"/>
            </a:pPr>
            <a:r>
              <a:rPr kumimoji="0" lang="ko-KR" altLang="en-US" sz="2800" b="0" i="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</a:p>
          <a:p>
            <a:pPr marL="0" lvl="0" indent="0" algn="l" defTabSz="2706771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굴림"/>
              <a:buChar char="•"/>
              <a:defRPr lang="ko-KR" altLang="en-US"/>
            </a:pPr>
            <a:endParaRPr kumimoji="1" lang="en-US" altLang="ko-KR" sz="3500" b="0" i="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0" lvl="0" indent="0" algn="l" defTabSz="2706771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굴림"/>
              <a:buChar char="•"/>
              <a:defRPr lang="ko-KR" altLang="en-US"/>
            </a:pPr>
            <a:r>
              <a:rPr kumimoji="1" lang="ko-KR" altLang="en-US" sz="2800" b="0" i="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endParaRPr kumimoji="1" lang="en-US" altLang="ko-KR" sz="2800" b="0" i="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0" lvl="0" indent="0" algn="l" defTabSz="2706771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defRPr lang="ko-KR" altLang="en-US"/>
            </a:pPr>
            <a:endParaRPr kumimoji="1" lang="ko-KR" altLang="en-US" sz="3500" b="0" i="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0" lvl="0" indent="0" algn="l" defTabSz="2706771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굴림"/>
              <a:buChar char="•"/>
              <a:defRPr lang="ko-KR" altLang="en-US"/>
            </a:pPr>
            <a:r>
              <a:rPr kumimoji="1" lang="ko-KR" altLang="en-US" sz="2800" b="0" i="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</a:p>
          <a:p>
            <a:pPr marL="0" lvl="0" indent="0" algn="l" defTabSz="2706771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굴림"/>
              <a:buChar char="•"/>
              <a:defRPr lang="ko-KR" altLang="en-US"/>
            </a:pPr>
            <a:endParaRPr kumimoji="0" lang="ko-KR" altLang="en-US" sz="2800" b="0" i="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cxnSp>
        <p:nvCxnSpPr>
          <p:cNvPr id="2074" name="직선 연결선 2073"/>
          <p:cNvCxnSpPr/>
          <p:nvPr/>
        </p:nvCxnSpPr>
        <p:spPr>
          <a:xfrm>
            <a:off x="0" y="29655252"/>
            <a:ext cx="22487644" cy="0"/>
          </a:xfrm>
          <a:prstGeom prst="line">
            <a:avLst/>
          </a:prstGeom>
          <a:ln w="12674" cap="sq" cmpd="sng" algn="ctr">
            <a:solidFill>
              <a:srgbClr val="00CC98"/>
            </a:solidFill>
            <a:prstDash val="sysDot"/>
            <a:round/>
          </a:ln>
        </p:spPr>
      </p:cxnSp>
      <p:cxnSp>
        <p:nvCxnSpPr>
          <p:cNvPr id="2075" name="직선 연결선 2074"/>
          <p:cNvCxnSpPr/>
          <p:nvPr/>
        </p:nvCxnSpPr>
        <p:spPr>
          <a:xfrm>
            <a:off x="0" y="8476327"/>
            <a:ext cx="22487644" cy="0"/>
          </a:xfrm>
          <a:prstGeom prst="line">
            <a:avLst/>
          </a:prstGeom>
          <a:ln w="12674" cap="sq" cmpd="sng" algn="ctr">
            <a:solidFill>
              <a:srgbClr val="00CC98"/>
            </a:solidFill>
            <a:prstDash val="sysDot"/>
            <a:round/>
          </a:ln>
        </p:spPr>
      </p:cxnSp>
      <p:cxnSp>
        <p:nvCxnSpPr>
          <p:cNvPr id="2076" name="직선 연결선 2075"/>
          <p:cNvCxnSpPr/>
          <p:nvPr/>
        </p:nvCxnSpPr>
        <p:spPr>
          <a:xfrm flipH="1">
            <a:off x="1878851" y="9988341"/>
            <a:ext cx="1619" cy="3746591"/>
          </a:xfrm>
          <a:prstGeom prst="line">
            <a:avLst/>
          </a:prstGeom>
          <a:ln w="9491" cap="flat" cmpd="sng" algn="ctr">
            <a:solidFill>
              <a:srgbClr val="00CC98"/>
            </a:solidFill>
            <a:prstDash val="solid"/>
            <a:round/>
          </a:ln>
        </p:spPr>
      </p:cxnSp>
      <p:cxnSp>
        <p:nvCxnSpPr>
          <p:cNvPr id="2077" name="직선 연결선 2076"/>
          <p:cNvCxnSpPr>
            <a:cxnSpLocks/>
          </p:cNvCxnSpPr>
          <p:nvPr/>
        </p:nvCxnSpPr>
        <p:spPr>
          <a:xfrm>
            <a:off x="1880471" y="15103954"/>
            <a:ext cx="14940" cy="3774164"/>
          </a:xfrm>
          <a:prstGeom prst="line">
            <a:avLst/>
          </a:prstGeom>
          <a:ln w="9491" cap="flat" cmpd="sng" algn="ctr">
            <a:solidFill>
              <a:srgbClr val="00CC98"/>
            </a:solidFill>
            <a:prstDash val="solid"/>
            <a:round/>
          </a:ln>
        </p:spPr>
      </p:cxnSp>
      <p:sp>
        <p:nvSpPr>
          <p:cNvPr id="2079" name="TextBox 2078"/>
          <p:cNvSpPr txBox="1"/>
          <p:nvPr/>
        </p:nvSpPr>
        <p:spPr>
          <a:xfrm>
            <a:off x="15755724" y="7214481"/>
            <a:ext cx="1099058" cy="4319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0" tIns="0" rIns="0" bIns="0" anchor="t">
            <a:noAutofit/>
          </a:bodyPr>
          <a:lstStyle/>
          <a:p>
            <a:pPr marL="0" lvl="0" indent="0" algn="l" defTabSz="2706771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800" b="0" i="0" dirty="0">
                <a:solidFill>
                  <a:srgbClr val="231F20">
                    <a:alpha val="100000"/>
                  </a:srgbClr>
                </a:solidFill>
                <a:latin typeface="맑은 고딕"/>
                <a:ea typeface="맑은 고딕"/>
              </a:rPr>
              <a:t>최지수 </a:t>
            </a:r>
          </a:p>
        </p:txBody>
      </p:sp>
      <p:sp>
        <p:nvSpPr>
          <p:cNvPr id="2080" name="TextBox 2079"/>
          <p:cNvSpPr txBox="1"/>
          <p:nvPr/>
        </p:nvSpPr>
        <p:spPr>
          <a:xfrm>
            <a:off x="1662881" y="14022428"/>
            <a:ext cx="3746591" cy="576497"/>
          </a:xfrm>
          <a:prstGeom prst="rect">
            <a:avLst/>
          </a:prstGeom>
          <a:solidFill>
            <a:srgbClr val="008000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288808" tIns="144404" rIns="288808" bIns="144404" anchor="t">
            <a:noAutofit/>
          </a:bodyPr>
          <a:lstStyle/>
          <a:p>
            <a:pPr marL="0" lvl="0" indent="0" algn="l" defTabSz="2706771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kumimoji="0" lang="ko-KR" altLang="ko-KR" sz="5700" b="0" i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081" name="TextBox 2080"/>
          <p:cNvSpPr txBox="1"/>
          <p:nvPr/>
        </p:nvSpPr>
        <p:spPr>
          <a:xfrm>
            <a:off x="1662881" y="14022428"/>
            <a:ext cx="3818060" cy="5383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0" tIns="0" rIns="0" bIns="0" anchor="t">
            <a:noAutofit/>
          </a:bodyPr>
          <a:lstStyle/>
          <a:p>
            <a:pPr marL="0" lvl="0" indent="0" algn="l" defTabSz="2706771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3500" b="1" i="0">
                <a:solidFill>
                  <a:schemeClr val="bg1"/>
                </a:solidFill>
                <a:latin typeface="맑은 고딕"/>
                <a:ea typeface="맑은 고딕"/>
              </a:rPr>
              <a:t>개발목표 및 내용</a:t>
            </a:r>
          </a:p>
        </p:txBody>
      </p:sp>
      <p:pic>
        <p:nvPicPr>
          <p:cNvPr id="2082" name="그림 2081"/>
          <p:cNvPicPr/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581299" y="695649"/>
            <a:ext cx="3962617" cy="10672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2093" name="TextBox 2092"/>
          <p:cNvSpPr txBox="1"/>
          <p:nvPr/>
        </p:nvSpPr>
        <p:spPr>
          <a:xfrm>
            <a:off x="13374802" y="20020088"/>
            <a:ext cx="7637795" cy="67024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288808" tIns="144404" rIns="288808" bIns="144404" anchor="t">
            <a:noAutofit/>
          </a:bodyPr>
          <a:lstStyle/>
          <a:p>
            <a:pPr marL="0" lvl="0" indent="0" algn="ctr" defTabSz="2706771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0" lang="ko-KR" altLang="en-US" sz="2500" b="0" i="0" dirty="0">
                <a:solidFill>
                  <a:schemeClr val="tx1"/>
                </a:solidFill>
                <a:latin typeface="맑은 고딕"/>
                <a:ea typeface="맑은 고딕"/>
              </a:rPr>
              <a:t>경로탐색 실행화면 예시</a:t>
            </a:r>
          </a:p>
        </p:txBody>
      </p:sp>
      <p:sp>
        <p:nvSpPr>
          <p:cNvPr id="2094" name="자유형: 도형 2093"/>
          <p:cNvSpPr/>
          <p:nvPr/>
        </p:nvSpPr>
        <p:spPr>
          <a:xfrm>
            <a:off x="12396063" y="16039414"/>
            <a:ext cx="216026" cy="360527"/>
          </a:xfrm>
          <a:custGeom>
            <a:avLst/>
            <a:gdLst>
              <a:gd name="T0" fmla="*/ -1 w 30"/>
              <a:gd name="T1" fmla="*/ -1 h 62"/>
              <a:gd name="T2" fmla="*/ 0 60000 65536"/>
              <a:gd name="T3" fmla="*/ 0 w 30"/>
              <a:gd name="T4" fmla="*/ 0 h 62"/>
              <a:gd name="T5" fmla="*/ 0 60000 65536"/>
              <a:gd name="T6" fmla="*/ 0 w 30"/>
              <a:gd name="T7" fmla="*/ -1 h 62"/>
              <a:gd name="T8" fmla="*/ 0 60000 65536"/>
              <a:gd name="T9" fmla="*/ -1 w 30"/>
              <a:gd name="T10" fmla="*/ -1 h 62"/>
              <a:gd name="T11" fmla="*/ 0 60000 65536"/>
              <a:gd name="T12" fmla="*/ 0 w 30"/>
              <a:gd name="T13" fmla="*/ 0 h 62"/>
              <a:gd name="T14" fmla="*/ 30 w 30"/>
              <a:gd name="T15" fmla="*/ 62 h 62"/>
            </a:gdLst>
            <a:ahLst/>
            <a:cxnLst>
              <a:cxn ang="T2">
                <a:pos x="T0" y="T1"/>
              </a:cxn>
              <a:cxn ang="T5">
                <a:pos x="T3" y="T4"/>
              </a:cxn>
              <a:cxn ang="T8">
                <a:pos x="T6" y="T7"/>
              </a:cxn>
              <a:cxn ang="T11">
                <a:pos x="T9" y="T10"/>
              </a:cxn>
            </a:cxnLst>
            <a:rect l="T12" t="T13" r="T14" b="T15"/>
            <a:pathLst>
              <a:path w="30" h="62">
                <a:moveTo>
                  <a:pt x="30" y="30"/>
                </a:moveTo>
                <a:lnTo>
                  <a:pt x="0" y="0"/>
                </a:lnTo>
                <a:lnTo>
                  <a:pt x="0" y="62"/>
                </a:lnTo>
                <a:lnTo>
                  <a:pt x="30" y="30"/>
                </a:lnTo>
                <a:close/>
              </a:path>
            </a:pathLst>
          </a:custGeom>
          <a:solidFill>
            <a:srgbClr val="BBBDBF"/>
          </a:solidFill>
          <a:ln w="9525" cap="flat" cmpd="sng" algn="ctr">
            <a:noFill/>
            <a:prstDash val="solid"/>
            <a:round/>
          </a:ln>
        </p:spPr>
        <p:txBody>
          <a:bodyPr anchor="ctr"/>
          <a:lstStyle/>
          <a:p>
            <a:pPr>
              <a:defRPr lang="ko-KR" altLang="en-US"/>
            </a:pPr>
            <a:endParaRPr lang="ko-KR"/>
          </a:p>
        </p:txBody>
      </p:sp>
      <p:sp>
        <p:nvSpPr>
          <p:cNvPr id="2102" name="TextBox 2101"/>
          <p:cNvSpPr txBox="1"/>
          <p:nvPr/>
        </p:nvSpPr>
        <p:spPr>
          <a:xfrm>
            <a:off x="18535555" y="7251807"/>
            <a:ext cx="1099058" cy="4319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0" tIns="0" rIns="0" bIns="0" anchor="t">
            <a:noAutofit/>
          </a:bodyPr>
          <a:lstStyle/>
          <a:p>
            <a:pPr marL="0" lvl="0" indent="0" algn="l" defTabSz="2706771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800" b="0" i="0" dirty="0">
                <a:solidFill>
                  <a:srgbClr val="231F20">
                    <a:alpha val="100000"/>
                  </a:srgbClr>
                </a:solidFill>
                <a:latin typeface="맑은 고딕"/>
                <a:ea typeface="맑은 고딕"/>
              </a:rPr>
              <a:t>김예린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3070976-EE8C-4535-A991-E232E8749224}"/>
              </a:ext>
            </a:extLst>
          </p:cNvPr>
          <p:cNvGrpSpPr/>
          <p:nvPr/>
        </p:nvGrpSpPr>
        <p:grpSpPr>
          <a:xfrm>
            <a:off x="1302353" y="19237476"/>
            <a:ext cx="8348344" cy="8327078"/>
            <a:chOff x="1302353" y="18345516"/>
            <a:chExt cx="8348344" cy="8327078"/>
          </a:xfrm>
        </p:grpSpPr>
        <p:sp>
          <p:nvSpPr>
            <p:cNvPr id="2063" name="TextBox 2062"/>
            <p:cNvSpPr txBox="1"/>
            <p:nvPr/>
          </p:nvSpPr>
          <p:spPr>
            <a:xfrm>
              <a:off x="1662881" y="18345516"/>
              <a:ext cx="2090075" cy="576553"/>
            </a:xfrm>
            <a:prstGeom prst="rect">
              <a:avLst/>
            </a:prstGeom>
            <a:solidFill>
              <a:srgbClr val="008000"/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square" lIns="288808" tIns="144404" rIns="288808" bIns="144404" anchor="t">
              <a:noAutofit/>
            </a:bodyPr>
            <a:lstStyle/>
            <a:p>
              <a:pPr marL="0" lvl="0" indent="0" algn="l" defTabSz="2706771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endParaRPr kumimoji="0" lang="ko-KR" altLang="ko-KR" sz="5700" b="0" i="0">
                <a:solidFill>
                  <a:schemeClr val="tx1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064" name="TextBox 2063"/>
            <p:cNvSpPr txBox="1"/>
            <p:nvPr/>
          </p:nvSpPr>
          <p:spPr>
            <a:xfrm>
              <a:off x="1734350" y="18345516"/>
              <a:ext cx="1794651" cy="53841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0" tIns="0" rIns="0" bIns="0" anchor="t">
              <a:noAutofit/>
            </a:bodyPr>
            <a:lstStyle/>
            <a:p>
              <a:pPr marL="0" lvl="0" indent="0" algn="l" defTabSz="2706771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1" lang="ko-KR" altLang="en-US" sz="3500" b="1" i="0">
                  <a:solidFill>
                    <a:srgbClr val="FFFFFF">
                      <a:alpha val="100000"/>
                    </a:srgbClr>
                  </a:solidFill>
                  <a:latin typeface="맑은 고딕"/>
                  <a:ea typeface="맑은 고딕"/>
                </a:rPr>
                <a:t>개발결과</a:t>
              </a:r>
              <a:endParaRPr kumimoji="1" lang="ko-KR" altLang="en-US" sz="5700" b="1" i="0">
                <a:solidFill>
                  <a:schemeClr val="tx1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088" name="TextBox 2087"/>
            <p:cNvSpPr txBox="1"/>
            <p:nvPr/>
          </p:nvSpPr>
          <p:spPr>
            <a:xfrm>
              <a:off x="1302353" y="25621164"/>
              <a:ext cx="4340621" cy="10514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288808" tIns="144404" rIns="288808" bIns="144404" anchor="t">
              <a:noAutofit/>
            </a:bodyPr>
            <a:lstStyle/>
            <a:p>
              <a:pPr marL="0" lvl="0" indent="0" algn="l" defTabSz="2706771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lang="ko-KR" altLang="en-US" sz="2500" dirty="0">
                  <a:latin typeface="맑은 고딕"/>
                  <a:ea typeface="맑은 고딕"/>
                </a:rPr>
                <a:t>블록과 보드</a:t>
              </a:r>
              <a:endParaRPr kumimoji="0" lang="ko-KR" altLang="en-US" sz="2500" b="0" i="0" dirty="0">
                <a:solidFill>
                  <a:schemeClr val="tx1"/>
                </a:solidFill>
                <a:latin typeface="맑은 고딕"/>
                <a:ea typeface="맑은 고딕"/>
              </a:endParaRPr>
            </a:p>
            <a:p>
              <a:pPr marL="0" lvl="0" indent="0" algn="l" defTabSz="2706771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kumimoji="0" lang="ko-KR" altLang="en-US" sz="2500" b="0" i="0" dirty="0">
                  <a:solidFill>
                    <a:schemeClr val="tx1"/>
                  </a:solidFill>
                  <a:latin typeface="맑은 고딕"/>
                  <a:ea typeface="맑은 고딕"/>
                </a:rPr>
                <a:t>(</a:t>
              </a:r>
              <a:r>
                <a:rPr lang="ko-KR" altLang="en-US" sz="2500" dirty="0">
                  <a:latin typeface="맑은 고딕"/>
                  <a:ea typeface="맑은 고딕"/>
                </a:rPr>
                <a:t>위</a:t>
              </a:r>
              <a:r>
                <a:rPr lang="en-US" altLang="ko-KR" sz="2500" dirty="0">
                  <a:latin typeface="맑은 고딕"/>
                  <a:ea typeface="맑은 고딕"/>
                </a:rPr>
                <a:t>:</a:t>
              </a:r>
              <a:r>
                <a:rPr lang="ko-KR" altLang="en-US" sz="2500" dirty="0">
                  <a:latin typeface="맑은 고딕"/>
                  <a:ea typeface="맑은 고딕"/>
                </a:rPr>
                <a:t> 보드</a:t>
              </a:r>
              <a:r>
                <a:rPr kumimoji="0" lang="ko-KR" altLang="en-US" sz="2500" b="0" i="0" dirty="0">
                  <a:solidFill>
                    <a:schemeClr val="tx1"/>
                  </a:solidFill>
                  <a:latin typeface="맑은 고딕"/>
                  <a:ea typeface="맑은 고딕"/>
                </a:rPr>
                <a:t>, 아래</a:t>
              </a:r>
              <a:r>
                <a:rPr kumimoji="0" lang="en-US" altLang="ko-KR" sz="2500" b="0" i="0" dirty="0">
                  <a:solidFill>
                    <a:schemeClr val="tx1"/>
                  </a:solidFill>
                  <a:latin typeface="맑은 고딕"/>
                  <a:ea typeface="맑은 고딕"/>
                </a:rPr>
                <a:t>:</a:t>
              </a:r>
              <a:r>
                <a:rPr kumimoji="0" lang="ko-KR" altLang="en-US" sz="2500" b="0" i="0" dirty="0">
                  <a:solidFill>
                    <a:schemeClr val="tx1"/>
                  </a:solidFill>
                  <a:latin typeface="맑은 고딕"/>
                  <a:ea typeface="맑은 고딕"/>
                </a:rPr>
                <a:t> 블록) </a:t>
              </a:r>
            </a:p>
          </p:txBody>
        </p:sp>
        <p:sp>
          <p:nvSpPr>
            <p:cNvPr id="2089" name="TextBox 2088"/>
            <p:cNvSpPr txBox="1"/>
            <p:nvPr/>
          </p:nvSpPr>
          <p:spPr>
            <a:xfrm>
              <a:off x="6841668" y="25774889"/>
              <a:ext cx="2809029" cy="69309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288808" tIns="144404" rIns="288808" bIns="144404" anchor="t">
              <a:noAutofit/>
            </a:bodyPr>
            <a:lstStyle/>
            <a:p>
              <a:pPr marL="0" lvl="0" indent="0" algn="l" defTabSz="2706771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r>
                <a:rPr lang="ko-KR" altLang="en-US" sz="2500" dirty="0">
                  <a:latin typeface="맑은 고딕"/>
                  <a:ea typeface="맑은 고딕"/>
                </a:rPr>
                <a:t>시스템 구성도</a:t>
              </a:r>
              <a:endParaRPr kumimoji="0" lang="ko-KR" altLang="en-US" sz="2500" b="0" i="0" dirty="0">
                <a:solidFill>
                  <a:schemeClr val="tx1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090" name="자유형: 도형 2089"/>
            <p:cNvSpPr/>
            <p:nvPr/>
          </p:nvSpPr>
          <p:spPr>
            <a:xfrm>
              <a:off x="1302353" y="25837192"/>
              <a:ext cx="215970" cy="289058"/>
            </a:xfrm>
            <a:custGeom>
              <a:avLst/>
              <a:gdLst>
                <a:gd name="T0" fmla="*/ -1 w 30"/>
                <a:gd name="T1" fmla="*/ -1 h 62"/>
                <a:gd name="T2" fmla="*/ 0 60000 65536"/>
                <a:gd name="T3" fmla="*/ 0 w 30"/>
                <a:gd name="T4" fmla="*/ 0 h 62"/>
                <a:gd name="T5" fmla="*/ 0 60000 65536"/>
                <a:gd name="T6" fmla="*/ 0 w 30"/>
                <a:gd name="T7" fmla="*/ -1 h 62"/>
                <a:gd name="T8" fmla="*/ 0 60000 65536"/>
                <a:gd name="T9" fmla="*/ -1 w 30"/>
                <a:gd name="T10" fmla="*/ -1 h 62"/>
                <a:gd name="T11" fmla="*/ 0 60000 65536"/>
                <a:gd name="T12" fmla="*/ 0 w 30"/>
                <a:gd name="T13" fmla="*/ 0 h 62"/>
                <a:gd name="T14" fmla="*/ 30 w 30"/>
                <a:gd name="T15" fmla="*/ 62 h 62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</a:cxnLst>
              <a:rect l="T12" t="T13" r="T14" b="T15"/>
              <a:pathLst>
                <a:path w="30" h="62">
                  <a:moveTo>
                    <a:pt x="30" y="30"/>
                  </a:moveTo>
                  <a:lnTo>
                    <a:pt x="0" y="0"/>
                  </a:lnTo>
                  <a:lnTo>
                    <a:pt x="0" y="62"/>
                  </a:lnTo>
                  <a:lnTo>
                    <a:pt x="30" y="30"/>
                  </a:lnTo>
                  <a:close/>
                </a:path>
              </a:pathLst>
            </a:custGeom>
            <a:solidFill>
              <a:srgbClr val="BBBDBF"/>
            </a:solidFill>
            <a:ln w="9525" cap="flat" cmpd="sng" algn="ctr">
              <a:noFill/>
              <a:prstDash val="solid"/>
              <a:round/>
            </a:ln>
          </p:spPr>
          <p:txBody>
            <a:bodyPr anchor="ctr"/>
            <a:lstStyle/>
            <a:p>
              <a:pPr>
                <a:defRPr lang="ko-KR" altLang="en-US"/>
              </a:pPr>
              <a:endParaRPr lang="ko-KR"/>
            </a:p>
          </p:txBody>
        </p:sp>
        <p:sp>
          <p:nvSpPr>
            <p:cNvPr id="2091" name="자유형: 도형 2090"/>
            <p:cNvSpPr/>
            <p:nvPr/>
          </p:nvSpPr>
          <p:spPr>
            <a:xfrm>
              <a:off x="6841669" y="25990859"/>
              <a:ext cx="216026" cy="216026"/>
            </a:xfrm>
            <a:custGeom>
              <a:avLst/>
              <a:gdLst>
                <a:gd name="T0" fmla="*/ -1 w 30"/>
                <a:gd name="T1" fmla="*/ -1 h 62"/>
                <a:gd name="T2" fmla="*/ 0 60000 65536"/>
                <a:gd name="T3" fmla="*/ 0 w 30"/>
                <a:gd name="T4" fmla="*/ 0 h 62"/>
                <a:gd name="T5" fmla="*/ 0 60000 65536"/>
                <a:gd name="T6" fmla="*/ 0 w 30"/>
                <a:gd name="T7" fmla="*/ -1 h 62"/>
                <a:gd name="T8" fmla="*/ 0 60000 65536"/>
                <a:gd name="T9" fmla="*/ -1 w 30"/>
                <a:gd name="T10" fmla="*/ -1 h 62"/>
                <a:gd name="T11" fmla="*/ 0 60000 65536"/>
                <a:gd name="T12" fmla="*/ 0 w 30"/>
                <a:gd name="T13" fmla="*/ 0 h 62"/>
                <a:gd name="T14" fmla="*/ 30 w 30"/>
                <a:gd name="T15" fmla="*/ 62 h 62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</a:cxnLst>
              <a:rect l="T12" t="T13" r="T14" b="T15"/>
              <a:pathLst>
                <a:path w="30" h="62">
                  <a:moveTo>
                    <a:pt x="30" y="30"/>
                  </a:moveTo>
                  <a:lnTo>
                    <a:pt x="0" y="0"/>
                  </a:lnTo>
                  <a:lnTo>
                    <a:pt x="0" y="62"/>
                  </a:lnTo>
                  <a:lnTo>
                    <a:pt x="30" y="30"/>
                  </a:lnTo>
                  <a:close/>
                </a:path>
              </a:pathLst>
            </a:custGeom>
            <a:solidFill>
              <a:srgbClr val="BBBDBF"/>
            </a:solidFill>
            <a:ln w="9525" cap="flat" cmpd="sng" algn="ctr">
              <a:noFill/>
              <a:prstDash val="solid"/>
              <a:round/>
            </a:ln>
          </p:spPr>
          <p:txBody>
            <a:bodyPr anchor="ctr"/>
            <a:lstStyle/>
            <a:p>
              <a:pPr>
                <a:defRPr lang="ko-KR" altLang="en-US"/>
              </a:pPr>
              <a:endParaRPr lang="ko-KR"/>
            </a:p>
          </p:txBody>
        </p:sp>
      </p:grpSp>
      <p:sp>
        <p:nvSpPr>
          <p:cNvPr id="2108" name="TextBox 2107"/>
          <p:cNvSpPr txBox="1"/>
          <p:nvPr/>
        </p:nvSpPr>
        <p:spPr>
          <a:xfrm>
            <a:off x="2539341" y="10524619"/>
            <a:ext cx="8571213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500" dirty="0"/>
              <a:t>코딩 조기 교육에 많은 관심 증가</a:t>
            </a:r>
          </a:p>
        </p:txBody>
      </p:sp>
      <p:sp>
        <p:nvSpPr>
          <p:cNvPr id="2109" name="TextBox 2108"/>
          <p:cNvSpPr txBox="1"/>
          <p:nvPr/>
        </p:nvSpPr>
        <p:spPr>
          <a:xfrm>
            <a:off x="2521816" y="11458986"/>
            <a:ext cx="8571213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500" dirty="0"/>
              <a:t>코딩에 앞서 알고리즘에 대한 이해가 꼭 필요함</a:t>
            </a:r>
          </a:p>
        </p:txBody>
      </p:sp>
      <p:sp>
        <p:nvSpPr>
          <p:cNvPr id="2110" name="TextBox 2109"/>
          <p:cNvSpPr txBox="1"/>
          <p:nvPr/>
        </p:nvSpPr>
        <p:spPr>
          <a:xfrm>
            <a:off x="2507248" y="15199687"/>
            <a:ext cx="857121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500" dirty="0"/>
              <a:t>유아가 직접 교구를 만지고 놀면서 자연스럽게 코딩에 대해 학습할 수 있도록 도와주는 프로그램 개발</a:t>
            </a:r>
          </a:p>
        </p:txBody>
      </p:sp>
      <p:sp>
        <p:nvSpPr>
          <p:cNvPr id="2111" name="TextBox 2110"/>
          <p:cNvSpPr txBox="1"/>
          <p:nvPr/>
        </p:nvSpPr>
        <p:spPr>
          <a:xfrm>
            <a:off x="2507248" y="16208259"/>
            <a:ext cx="857121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2500" dirty="0"/>
              <a:t>BFS</a:t>
            </a:r>
            <a:r>
              <a:rPr lang="ko-KR" altLang="en-US" sz="2500" dirty="0"/>
              <a:t>알고리즘을 통해 최적경로 출력</a:t>
            </a:r>
          </a:p>
        </p:txBody>
      </p:sp>
      <p:sp>
        <p:nvSpPr>
          <p:cNvPr id="2112" name="TextBox 2111"/>
          <p:cNvSpPr txBox="1"/>
          <p:nvPr/>
        </p:nvSpPr>
        <p:spPr>
          <a:xfrm>
            <a:off x="2507248" y="18127985"/>
            <a:ext cx="898667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500" dirty="0" err="1"/>
              <a:t>발광부</a:t>
            </a:r>
            <a:r>
              <a:rPr lang="en-US" altLang="ko-KR" sz="2500" dirty="0"/>
              <a:t>, </a:t>
            </a:r>
            <a:r>
              <a:rPr lang="ko-KR" altLang="en-US" sz="2500" dirty="0" err="1"/>
              <a:t>수광부</a:t>
            </a:r>
            <a:r>
              <a:rPr lang="ko-KR" altLang="en-US" sz="2500" dirty="0"/>
              <a:t> 센서로 방향키 </a:t>
            </a:r>
            <a:r>
              <a:rPr lang="ko-KR" altLang="en-US" sz="2500" dirty="0" err="1"/>
              <a:t>입출력하는</a:t>
            </a:r>
            <a:r>
              <a:rPr lang="ko-KR" altLang="en-US" sz="2500" dirty="0"/>
              <a:t> 블록</a:t>
            </a:r>
            <a:r>
              <a:rPr lang="en-US" altLang="ko-KR" sz="2500" dirty="0"/>
              <a:t>,</a:t>
            </a:r>
            <a:r>
              <a:rPr lang="ko-KR" altLang="en-US" sz="2500" dirty="0"/>
              <a:t>보드 제작</a:t>
            </a:r>
          </a:p>
        </p:txBody>
      </p:sp>
      <p:sp>
        <p:nvSpPr>
          <p:cNvPr id="2057" name="TextBox 2056"/>
          <p:cNvSpPr txBox="1"/>
          <p:nvPr/>
        </p:nvSpPr>
        <p:spPr>
          <a:xfrm>
            <a:off x="12180094" y="21010097"/>
            <a:ext cx="4996516" cy="571807"/>
          </a:xfrm>
          <a:prstGeom prst="rect">
            <a:avLst/>
          </a:prstGeom>
          <a:solidFill>
            <a:srgbClr val="008000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288808" tIns="144404" rIns="288808" bIns="144404" anchor="t">
            <a:noAutofit/>
          </a:bodyPr>
          <a:lstStyle/>
          <a:p>
            <a:pPr marL="0" lvl="0" indent="0" algn="l" defTabSz="2706771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kumimoji="0" lang="ko-KR" altLang="ko-KR" sz="5700" b="0" i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058" name="TextBox 2057"/>
          <p:cNvSpPr txBox="1"/>
          <p:nvPr/>
        </p:nvSpPr>
        <p:spPr>
          <a:xfrm>
            <a:off x="12469096" y="21010097"/>
            <a:ext cx="3889585" cy="5384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0" tIns="0" rIns="0" bIns="0" anchor="t">
            <a:noAutofit/>
          </a:bodyPr>
          <a:lstStyle/>
          <a:p>
            <a:pPr marL="0" lvl="0" indent="0" algn="l" defTabSz="2706771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3500" b="1" i="0" dirty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기대효과</a:t>
            </a:r>
            <a:r>
              <a:rPr kumimoji="1" lang="ko-KR" altLang="en-US" sz="3500" b="0" i="0" dirty="0">
                <a:solidFill>
                  <a:srgbClr val="FFFFFF">
                    <a:alpha val="100000"/>
                  </a:srgbClr>
                </a:solidFill>
                <a:latin typeface="산돌명조 M"/>
                <a:ea typeface="산돌명조 M"/>
              </a:rPr>
              <a:t> </a:t>
            </a:r>
            <a:r>
              <a:rPr kumimoji="1" lang="ko-KR" altLang="en-US" sz="3500" b="1" i="0" dirty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및 시장성</a:t>
            </a:r>
            <a:endParaRPr kumimoji="1" lang="ko-KR" altLang="en-US" sz="5700" b="1" i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061" name="자유형: 도형 2060"/>
          <p:cNvSpPr/>
          <p:nvPr/>
        </p:nvSpPr>
        <p:spPr>
          <a:xfrm>
            <a:off x="11930734" y="24964785"/>
            <a:ext cx="4745" cy="2701581"/>
          </a:xfrm>
          <a:custGeom>
            <a:avLst/>
            <a:gdLst>
              <a:gd name="T0" fmla="*/ 0 w 1588"/>
              <a:gd name="T1" fmla="*/ 0 h 553"/>
              <a:gd name="T2" fmla="*/ 0 60000 65536"/>
              <a:gd name="T3" fmla="*/ 0 w 1588"/>
              <a:gd name="T4" fmla="*/ -1 h 553"/>
              <a:gd name="T5" fmla="*/ 0 60000 65536"/>
              <a:gd name="T6" fmla="*/ 0 w 1588"/>
              <a:gd name="T7" fmla="*/ 0 h 553"/>
              <a:gd name="T8" fmla="*/ 0 60000 65536"/>
              <a:gd name="T9" fmla="*/ 0 w 1588"/>
              <a:gd name="T10" fmla="*/ 0 h 553"/>
              <a:gd name="T11" fmla="*/ 1588 w 1588"/>
              <a:gd name="T12" fmla="*/ 553 h 553"/>
            </a:gdLst>
            <a:ahLst/>
            <a:cxnLst>
              <a:cxn ang="T2">
                <a:pos x="T0" y="T1"/>
              </a:cxn>
              <a:cxn ang="T5">
                <a:pos x="T3" y="T4"/>
              </a:cxn>
              <a:cxn ang="T8">
                <a:pos x="T6" y="T7"/>
              </a:cxn>
            </a:cxnLst>
            <a:rect l="T9" t="T10" r="T11" b="T12"/>
            <a:pathLst>
              <a:path w="1588" h="553">
                <a:moveTo>
                  <a:pt x="0" y="0"/>
                </a:moveTo>
                <a:lnTo>
                  <a:pt x="0" y="553"/>
                </a:lnTo>
                <a:lnTo>
                  <a:pt x="0" y="0"/>
                </a:lnTo>
                <a:close/>
              </a:path>
            </a:pathLst>
          </a:custGeom>
          <a:solidFill>
            <a:srgbClr val="0071BB"/>
          </a:solidFill>
          <a:ln w="9525" cap="flat" cmpd="sng" algn="ctr">
            <a:noFill/>
            <a:prstDash val="solid"/>
            <a:round/>
          </a:ln>
        </p:spPr>
        <p:txBody>
          <a:bodyPr anchor="ctr"/>
          <a:lstStyle/>
          <a:p>
            <a:pPr>
              <a:defRPr lang="ko-KR" altLang="en-US"/>
            </a:pPr>
            <a:endParaRPr lang="ko-KR"/>
          </a:p>
        </p:txBody>
      </p:sp>
      <p:cxnSp>
        <p:nvCxnSpPr>
          <p:cNvPr id="2062" name="직선 연결선 2061"/>
          <p:cNvCxnSpPr/>
          <p:nvPr/>
        </p:nvCxnSpPr>
        <p:spPr>
          <a:xfrm>
            <a:off x="11930734" y="24964785"/>
            <a:ext cx="4745" cy="2701581"/>
          </a:xfrm>
          <a:prstGeom prst="line">
            <a:avLst/>
          </a:prstGeom>
          <a:ln w="9525" cap="flat" cmpd="sng" algn="ctr">
            <a:noFill/>
            <a:prstDash val="solid"/>
            <a:round/>
          </a:ln>
        </p:spPr>
      </p:cxnSp>
      <p:sp>
        <p:nvSpPr>
          <p:cNvPr id="2066" name="자유형: 도형 2065"/>
          <p:cNvSpPr/>
          <p:nvPr/>
        </p:nvSpPr>
        <p:spPr>
          <a:xfrm>
            <a:off x="12180094" y="26690366"/>
            <a:ext cx="770301" cy="552711"/>
          </a:xfrm>
          <a:custGeom>
            <a:avLst/>
            <a:gdLst>
              <a:gd name="T0" fmla="*/ -1 w 83"/>
              <a:gd name="T1" fmla="*/ 0 h 64"/>
              <a:gd name="T2" fmla="*/ 0 60000 65536"/>
              <a:gd name="T3" fmla="*/ -1 w 83"/>
              <a:gd name="T4" fmla="*/ -1 h 64"/>
              <a:gd name="T5" fmla="*/ 0 60000 65536"/>
              <a:gd name="T6" fmla="*/ 0 w 83"/>
              <a:gd name="T7" fmla="*/ -1 h 64"/>
              <a:gd name="T8" fmla="*/ 0 60000 65536"/>
              <a:gd name="T9" fmla="*/ 0 w 83"/>
              <a:gd name="T10" fmla="*/ -1 h 64"/>
              <a:gd name="T11" fmla="*/ 0 60000 65536"/>
              <a:gd name="T12" fmla="*/ -1 w 83"/>
              <a:gd name="T13" fmla="*/ -1 h 64"/>
              <a:gd name="T14" fmla="*/ 0 60000 65536"/>
              <a:gd name="T15" fmla="*/ -1 w 83"/>
              <a:gd name="T16" fmla="*/ -1 h 64"/>
              <a:gd name="T17" fmla="*/ 0 60000 65536"/>
              <a:gd name="T18" fmla="*/ -1 w 83"/>
              <a:gd name="T19" fmla="*/ -1 h 64"/>
              <a:gd name="T20" fmla="*/ 0 60000 65536"/>
              <a:gd name="T21" fmla="*/ -1 w 83"/>
              <a:gd name="T22" fmla="*/ -1 h 64"/>
              <a:gd name="T23" fmla="*/ 0 60000 65536"/>
              <a:gd name="T24" fmla="*/ -1 w 83"/>
              <a:gd name="T25" fmla="*/ -1 h 64"/>
              <a:gd name="T26" fmla="*/ 0 60000 65536"/>
              <a:gd name="T27" fmla="*/ -1 w 83"/>
              <a:gd name="T28" fmla="*/ 0 h 64"/>
              <a:gd name="T29" fmla="*/ 0 60000 65536"/>
              <a:gd name="T30" fmla="*/ -1 w 83"/>
              <a:gd name="T31" fmla="*/ 0 h 64"/>
              <a:gd name="T32" fmla="*/ 0 60000 65536"/>
              <a:gd name="T33" fmla="*/ -1 w 83"/>
              <a:gd name="T34" fmla="*/ -1 h 64"/>
              <a:gd name="T35" fmla="*/ 0 60000 65536"/>
              <a:gd name="T36" fmla="*/ -1 w 83"/>
              <a:gd name="T37" fmla="*/ -1 h 64"/>
              <a:gd name="T38" fmla="*/ 0 60000 65536"/>
              <a:gd name="T39" fmla="*/ -1 w 83"/>
              <a:gd name="T40" fmla="*/ -1 h 64"/>
              <a:gd name="T41" fmla="*/ 0 60000 65536"/>
              <a:gd name="T42" fmla="*/ -1 w 83"/>
              <a:gd name="T43" fmla="*/ -1 h 64"/>
              <a:gd name="T44" fmla="*/ 0 60000 65536"/>
              <a:gd name="T45" fmla="*/ -1 w 83"/>
              <a:gd name="T46" fmla="*/ -1 h 64"/>
              <a:gd name="T47" fmla="*/ 0 60000 65536"/>
              <a:gd name="T48" fmla="*/ -1 w 83"/>
              <a:gd name="T49" fmla="*/ -1 h 64"/>
              <a:gd name="T50" fmla="*/ 0 60000 65536"/>
              <a:gd name="T51" fmla="*/ -1 w 83"/>
              <a:gd name="T52" fmla="*/ -1 h 64"/>
              <a:gd name="T53" fmla="*/ 0 60000 65536"/>
              <a:gd name="T54" fmla="*/ -1 w 83"/>
              <a:gd name="T55" fmla="*/ -1 h 64"/>
              <a:gd name="T56" fmla="*/ 0 60000 65536"/>
              <a:gd name="T57" fmla="*/ -1 w 83"/>
              <a:gd name="T58" fmla="*/ 0 h 64"/>
              <a:gd name="T59" fmla="*/ 0 60000 65536"/>
              <a:gd name="T60" fmla="*/ 0 w 83"/>
              <a:gd name="T61" fmla="*/ 0 h 64"/>
              <a:gd name="T62" fmla="*/ 83 w 83"/>
              <a:gd name="T63" fmla="*/ 64 h 64"/>
            </a:gdLst>
            <a:ahLst/>
            <a:cxnLst>
              <a:cxn ang="T2">
                <a:pos x="T0" y="T1"/>
              </a:cxn>
              <a:cxn ang="T5">
                <a:pos x="T3" y="T4"/>
              </a:cxn>
              <a:cxn ang="T8">
                <a:pos x="T6" y="T7"/>
              </a:cxn>
              <a:cxn ang="T11">
                <a:pos x="T9" y="T10"/>
              </a:cxn>
              <a:cxn ang="T14">
                <a:pos x="T12" y="T13"/>
              </a:cxn>
              <a:cxn ang="T17">
                <a:pos x="T15" y="T16"/>
              </a:cxn>
              <a:cxn ang="T20">
                <a:pos x="T18" y="T19"/>
              </a:cxn>
              <a:cxn ang="T23">
                <a:pos x="T21" y="T22"/>
              </a:cxn>
              <a:cxn ang="T26">
                <a:pos x="T24" y="T25"/>
              </a:cxn>
              <a:cxn ang="T29">
                <a:pos x="T27" y="T28"/>
              </a:cxn>
              <a:cxn ang="T32">
                <a:pos x="T30" y="T31"/>
              </a:cxn>
              <a:cxn ang="T35">
                <a:pos x="T33" y="T34"/>
              </a:cxn>
              <a:cxn ang="T38">
                <a:pos x="T36" y="T37"/>
              </a:cxn>
              <a:cxn ang="T41">
                <a:pos x="T39" y="T40"/>
              </a:cxn>
              <a:cxn ang="T44">
                <a:pos x="T42" y="T43"/>
              </a:cxn>
              <a:cxn ang="T47">
                <a:pos x="T45" y="T46"/>
              </a:cxn>
              <a:cxn ang="T50">
                <a:pos x="T48" y="T49"/>
              </a:cxn>
              <a:cxn ang="T53">
                <a:pos x="T51" y="T52"/>
              </a:cxn>
              <a:cxn ang="T56">
                <a:pos x="T54" y="T55"/>
              </a:cxn>
              <a:cxn ang="T59">
                <a:pos x="T57" y="T58"/>
              </a:cxn>
            </a:cxnLst>
            <a:rect l="T60" t="T61" r="T62" b="T63"/>
            <a:pathLst>
              <a:path w="83" h="64">
                <a:moveTo>
                  <a:pt x="27" y="0"/>
                </a:moveTo>
                <a:cubicBezTo>
                  <a:pt x="20" y="1"/>
                  <a:pt x="14" y="5"/>
                  <a:pt x="9" y="11"/>
                </a:cubicBezTo>
                <a:cubicBezTo>
                  <a:pt x="3" y="17"/>
                  <a:pt x="1" y="24"/>
                  <a:pt x="0" y="32"/>
                </a:cubicBezTo>
                <a:quadBezTo>
                  <a:pt x="0" y="64"/>
                  <a:pt x="0" y="64"/>
                </a:quadBezTo>
                <a:quadBezTo>
                  <a:pt x="35" y="64"/>
                  <a:pt x="35" y="64"/>
                </a:quadBezTo>
                <a:quadBezTo>
                  <a:pt x="35" y="32"/>
                  <a:pt x="35" y="32"/>
                </a:quadBezTo>
                <a:quadBezTo>
                  <a:pt x="15" y="32"/>
                  <a:pt x="15" y="32"/>
                </a:quadBezTo>
                <a:cubicBezTo>
                  <a:pt x="15" y="27"/>
                  <a:pt x="16" y="23"/>
                  <a:pt x="18" y="19"/>
                </a:cubicBezTo>
                <a:cubicBezTo>
                  <a:pt x="20" y="16"/>
                  <a:pt x="23" y="14"/>
                  <a:pt x="27" y="12"/>
                </a:cubicBezTo>
                <a:quadBezTo>
                  <a:pt x="27" y="0"/>
                  <a:pt x="27" y="0"/>
                </a:quadBezTo>
                <a:moveTo>
                  <a:pt x="76" y="0"/>
                </a:moveTo>
                <a:cubicBezTo>
                  <a:pt x="68" y="1"/>
                  <a:pt x="62" y="5"/>
                  <a:pt x="57" y="11"/>
                </a:cubicBezTo>
                <a:cubicBezTo>
                  <a:pt x="52" y="17"/>
                  <a:pt x="49" y="24"/>
                  <a:pt x="48" y="32"/>
                </a:cubicBezTo>
                <a:quadBezTo>
                  <a:pt x="48" y="64"/>
                  <a:pt x="48" y="64"/>
                </a:quadBezTo>
                <a:quadBezTo>
                  <a:pt x="83" y="64"/>
                  <a:pt x="83" y="64"/>
                </a:quadBezTo>
                <a:quadBezTo>
                  <a:pt x="83" y="32"/>
                  <a:pt x="83" y="32"/>
                </a:quadBezTo>
                <a:quadBezTo>
                  <a:pt x="63" y="32"/>
                  <a:pt x="63" y="32"/>
                </a:quadBezTo>
                <a:cubicBezTo>
                  <a:pt x="63" y="27"/>
                  <a:pt x="64" y="23"/>
                  <a:pt x="66" y="19"/>
                </a:cubicBezTo>
                <a:cubicBezTo>
                  <a:pt x="68" y="16"/>
                  <a:pt x="71" y="14"/>
                  <a:pt x="76" y="12"/>
                </a:cubicBezTo>
                <a:quadBezTo>
                  <a:pt x="76" y="0"/>
                  <a:pt x="76" y="0"/>
                </a:quadBezTo>
              </a:path>
            </a:pathLst>
          </a:custGeom>
          <a:solidFill>
            <a:srgbClr val="FCDACC"/>
          </a:solidFill>
          <a:ln w="9525" cap="flat" cmpd="sng" algn="ctr">
            <a:noFill/>
            <a:prstDash val="solid"/>
            <a:round/>
          </a:ln>
        </p:spPr>
        <p:txBody>
          <a:bodyPr anchor="ctr"/>
          <a:lstStyle/>
          <a:p>
            <a:pPr>
              <a:defRPr lang="ko-KR" altLang="en-US"/>
            </a:pPr>
            <a:endParaRPr lang="ko-KR"/>
          </a:p>
        </p:txBody>
      </p:sp>
      <p:sp>
        <p:nvSpPr>
          <p:cNvPr id="2067" name="자유형: 도형 2066"/>
          <p:cNvSpPr/>
          <p:nvPr/>
        </p:nvSpPr>
        <p:spPr>
          <a:xfrm>
            <a:off x="21377987" y="26772257"/>
            <a:ext cx="721054" cy="576553"/>
          </a:xfrm>
          <a:custGeom>
            <a:avLst/>
            <a:gdLst>
              <a:gd name="T0" fmla="*/ -1 w 114"/>
              <a:gd name="T1" fmla="*/ 0 h 89"/>
              <a:gd name="T2" fmla="*/ 0 60000 65536"/>
              <a:gd name="T3" fmla="*/ 0 w 114"/>
              <a:gd name="T4" fmla="*/ 0 h 89"/>
              <a:gd name="T5" fmla="*/ 0 60000 65536"/>
              <a:gd name="T6" fmla="*/ 0 w 114"/>
              <a:gd name="T7" fmla="*/ -1 h 89"/>
              <a:gd name="T8" fmla="*/ 0 60000 65536"/>
              <a:gd name="T9" fmla="*/ -1 w 114"/>
              <a:gd name="T10" fmla="*/ -1 h 89"/>
              <a:gd name="T11" fmla="*/ 0 60000 65536"/>
              <a:gd name="T12" fmla="*/ -1 w 114"/>
              <a:gd name="T13" fmla="*/ -1 h 89"/>
              <a:gd name="T14" fmla="*/ 0 60000 65536"/>
              <a:gd name="T15" fmla="*/ -1 w 114"/>
              <a:gd name="T16" fmla="*/ -1 h 89"/>
              <a:gd name="T17" fmla="*/ 0 60000 65536"/>
              <a:gd name="T18" fmla="*/ -1 w 114"/>
              <a:gd name="T19" fmla="*/ -1 h 89"/>
              <a:gd name="T20" fmla="*/ 0 60000 65536"/>
              <a:gd name="T21" fmla="*/ -1 w 114"/>
              <a:gd name="T22" fmla="*/ -1 h 89"/>
              <a:gd name="T23" fmla="*/ 0 60000 65536"/>
              <a:gd name="T24" fmla="*/ -1 w 114"/>
              <a:gd name="T25" fmla="*/ -1 h 89"/>
              <a:gd name="T26" fmla="*/ 0 60000 65536"/>
              <a:gd name="T27" fmla="*/ -1 w 114"/>
              <a:gd name="T28" fmla="*/ 0 h 89"/>
              <a:gd name="T29" fmla="*/ 0 60000 65536"/>
              <a:gd name="T30" fmla="*/ -1 w 114"/>
              <a:gd name="T31" fmla="*/ 0 h 89"/>
              <a:gd name="T32" fmla="*/ 0 60000 65536"/>
              <a:gd name="T33" fmla="*/ -1 w 114"/>
              <a:gd name="T34" fmla="*/ 0 h 89"/>
              <a:gd name="T35" fmla="*/ 0 60000 65536"/>
              <a:gd name="T36" fmla="*/ -1 w 114"/>
              <a:gd name="T37" fmla="*/ -1 h 89"/>
              <a:gd name="T38" fmla="*/ 0 60000 65536"/>
              <a:gd name="T39" fmla="*/ -1 w 114"/>
              <a:gd name="T40" fmla="*/ -1 h 89"/>
              <a:gd name="T41" fmla="*/ 0 60000 65536"/>
              <a:gd name="T42" fmla="*/ -1 w 114"/>
              <a:gd name="T43" fmla="*/ -1 h 89"/>
              <a:gd name="T44" fmla="*/ 0 60000 65536"/>
              <a:gd name="T45" fmla="*/ -1 w 114"/>
              <a:gd name="T46" fmla="*/ -1 h 89"/>
              <a:gd name="T47" fmla="*/ 0 60000 65536"/>
              <a:gd name="T48" fmla="*/ -1 w 114"/>
              <a:gd name="T49" fmla="*/ -1 h 89"/>
              <a:gd name="T50" fmla="*/ 0 60000 65536"/>
              <a:gd name="T51" fmla="*/ -1 w 114"/>
              <a:gd name="T52" fmla="*/ -1 h 89"/>
              <a:gd name="T53" fmla="*/ 0 60000 65536"/>
              <a:gd name="T54" fmla="*/ -1 w 114"/>
              <a:gd name="T55" fmla="*/ -1 h 89"/>
              <a:gd name="T56" fmla="*/ 0 60000 65536"/>
              <a:gd name="T57" fmla="*/ -1 w 114"/>
              <a:gd name="T58" fmla="*/ 0 h 89"/>
              <a:gd name="T59" fmla="*/ 0 60000 65536"/>
              <a:gd name="T60" fmla="*/ 0 w 114"/>
              <a:gd name="T61" fmla="*/ 0 h 89"/>
              <a:gd name="T62" fmla="*/ 114 w 114"/>
              <a:gd name="T63" fmla="*/ 89 h 89"/>
            </a:gdLst>
            <a:ahLst/>
            <a:cxnLst>
              <a:cxn ang="T2">
                <a:pos x="T0" y="T1"/>
              </a:cxn>
              <a:cxn ang="T5">
                <a:pos x="T3" y="T4"/>
              </a:cxn>
              <a:cxn ang="T8">
                <a:pos x="T6" y="T7"/>
              </a:cxn>
              <a:cxn ang="T11">
                <a:pos x="T9" y="T10"/>
              </a:cxn>
              <a:cxn ang="T14">
                <a:pos x="T12" y="T13"/>
              </a:cxn>
              <a:cxn ang="T17">
                <a:pos x="T15" y="T16"/>
              </a:cxn>
              <a:cxn ang="T20">
                <a:pos x="T18" y="T19"/>
              </a:cxn>
              <a:cxn ang="T23">
                <a:pos x="T21" y="T22"/>
              </a:cxn>
              <a:cxn ang="T26">
                <a:pos x="T24" y="T25"/>
              </a:cxn>
              <a:cxn ang="T29">
                <a:pos x="T27" y="T28"/>
              </a:cxn>
              <a:cxn ang="T32">
                <a:pos x="T30" y="T31"/>
              </a:cxn>
              <a:cxn ang="T35">
                <a:pos x="T33" y="T34"/>
              </a:cxn>
              <a:cxn ang="T38">
                <a:pos x="T36" y="T37"/>
              </a:cxn>
              <a:cxn ang="T41">
                <a:pos x="T39" y="T40"/>
              </a:cxn>
              <a:cxn ang="T44">
                <a:pos x="T42" y="T43"/>
              </a:cxn>
              <a:cxn ang="T47">
                <a:pos x="T45" y="T46"/>
              </a:cxn>
              <a:cxn ang="T50">
                <a:pos x="T48" y="T49"/>
              </a:cxn>
              <a:cxn ang="T53">
                <a:pos x="T51" y="T52"/>
              </a:cxn>
              <a:cxn ang="T56">
                <a:pos x="T54" y="T55"/>
              </a:cxn>
              <a:cxn ang="T59">
                <a:pos x="T57" y="T58"/>
              </a:cxn>
            </a:cxnLst>
            <a:rect l="T60" t="T61" r="T62" b="T63"/>
            <a:pathLst>
              <a:path w="114" h="89">
                <a:moveTo>
                  <a:pt x="47" y="0"/>
                </a:moveTo>
                <a:quadBezTo>
                  <a:pt x="0" y="0"/>
                  <a:pt x="0" y="0"/>
                </a:quadBezTo>
                <a:quadBezTo>
                  <a:pt x="0" y="44"/>
                  <a:pt x="0" y="44"/>
                </a:quadBezTo>
                <a:quadBezTo>
                  <a:pt x="27" y="44"/>
                  <a:pt x="27" y="44"/>
                </a:quadBezTo>
                <a:cubicBezTo>
                  <a:pt x="27" y="51"/>
                  <a:pt x="25" y="57"/>
                  <a:pt x="22" y="62"/>
                </a:cubicBezTo>
                <a:cubicBezTo>
                  <a:pt x="20" y="66"/>
                  <a:pt x="15" y="69"/>
                  <a:pt x="10" y="71"/>
                </a:cubicBezTo>
                <a:quadBezTo>
                  <a:pt x="10" y="89"/>
                  <a:pt x="10" y="89"/>
                </a:quadBezTo>
                <a:cubicBezTo>
                  <a:pt x="20" y="86"/>
                  <a:pt x="29" y="81"/>
                  <a:pt x="36" y="73"/>
                </a:cubicBezTo>
                <a:cubicBezTo>
                  <a:pt x="43" y="65"/>
                  <a:pt x="47" y="56"/>
                  <a:pt x="47" y="44"/>
                </a:cubicBezTo>
                <a:quadBezTo>
                  <a:pt x="47" y="0"/>
                  <a:pt x="47" y="0"/>
                </a:quadBezTo>
                <a:moveTo>
                  <a:pt x="114" y="0"/>
                </a:moveTo>
                <a:quadBezTo>
                  <a:pt x="66" y="0"/>
                  <a:pt x="66" y="0"/>
                </a:quadBezTo>
                <a:quadBezTo>
                  <a:pt x="66" y="44"/>
                  <a:pt x="66" y="44"/>
                </a:quadBezTo>
                <a:quadBezTo>
                  <a:pt x="93" y="44"/>
                  <a:pt x="93" y="44"/>
                </a:quadBezTo>
                <a:cubicBezTo>
                  <a:pt x="93" y="51"/>
                  <a:pt x="92" y="57"/>
                  <a:pt x="89" y="62"/>
                </a:cubicBezTo>
                <a:cubicBezTo>
                  <a:pt x="86" y="66"/>
                  <a:pt x="82" y="69"/>
                  <a:pt x="76" y="71"/>
                </a:cubicBezTo>
                <a:quadBezTo>
                  <a:pt x="76" y="89"/>
                  <a:pt x="76" y="89"/>
                </a:quadBezTo>
                <a:cubicBezTo>
                  <a:pt x="87" y="86"/>
                  <a:pt x="96" y="81"/>
                  <a:pt x="103" y="73"/>
                </a:cubicBezTo>
                <a:cubicBezTo>
                  <a:pt x="110" y="65"/>
                  <a:pt x="113" y="56"/>
                  <a:pt x="114" y="44"/>
                </a:cubicBezTo>
                <a:quadBezTo>
                  <a:pt x="114" y="0"/>
                  <a:pt x="114" y="0"/>
                </a:quadBezTo>
              </a:path>
            </a:pathLst>
          </a:custGeom>
          <a:solidFill>
            <a:srgbClr val="FCDACC"/>
          </a:solidFill>
          <a:ln w="9525" cap="flat" cmpd="sng" algn="ctr">
            <a:noFill/>
            <a:prstDash val="solid"/>
            <a:round/>
          </a:ln>
        </p:spPr>
        <p:txBody>
          <a:bodyPr anchor="ctr"/>
          <a:lstStyle/>
          <a:p>
            <a:pPr>
              <a:defRPr lang="ko-KR" altLang="en-US"/>
            </a:pPr>
            <a:endParaRPr lang="ko-KR"/>
          </a:p>
        </p:txBody>
      </p:sp>
      <p:sp>
        <p:nvSpPr>
          <p:cNvPr id="2072" name="TextBox 2071"/>
          <p:cNvSpPr txBox="1"/>
          <p:nvPr/>
        </p:nvSpPr>
        <p:spPr>
          <a:xfrm>
            <a:off x="12612091" y="22307703"/>
            <a:ext cx="8668456" cy="39420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288808" tIns="144404" rIns="288808" bIns="144404" anchor="t">
            <a:noAutofit/>
          </a:bodyPr>
          <a:lstStyle/>
          <a:p>
            <a:pPr marL="0" lvl="0" indent="0" algn="l" defTabSz="2706771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800" b="0" i="0" dirty="0">
                <a:solidFill>
                  <a:schemeClr val="tx1"/>
                </a:solidFill>
                <a:latin typeface="Arial"/>
                <a:ea typeface="굴림"/>
              </a:rPr>
              <a:t>•</a:t>
            </a:r>
          </a:p>
          <a:p>
            <a:pPr marL="0" lvl="0" indent="0" algn="l" defTabSz="2706771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kumimoji="1" lang="ko-KR" altLang="en-US" sz="3500" b="0" i="0" dirty="0">
              <a:solidFill>
                <a:schemeClr val="tx1"/>
              </a:solidFill>
              <a:latin typeface="굴림체"/>
              <a:ea typeface="굴림체"/>
            </a:endParaRPr>
          </a:p>
          <a:p>
            <a:pPr marL="0" lvl="0" indent="0" algn="l" defTabSz="2706771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2800" b="0" i="0" dirty="0">
                <a:solidFill>
                  <a:schemeClr val="tx1"/>
                </a:solidFill>
                <a:latin typeface="굴림체"/>
                <a:ea typeface="굴림체"/>
              </a:rPr>
              <a:t>•</a:t>
            </a:r>
            <a:endParaRPr kumimoji="1" lang="en-US" altLang="ko-KR" sz="2800" b="0" i="0" dirty="0">
              <a:solidFill>
                <a:schemeClr val="tx1"/>
              </a:solidFill>
              <a:latin typeface="굴림체"/>
              <a:ea typeface="굴림체"/>
            </a:endParaRPr>
          </a:p>
          <a:p>
            <a:pPr marL="0" lvl="0" indent="0" algn="l" defTabSz="2706771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kumimoji="1" lang="en-US" altLang="ko-KR" sz="3500" dirty="0">
              <a:latin typeface="굴림체"/>
              <a:ea typeface="굴림체"/>
            </a:endParaRPr>
          </a:p>
          <a:p>
            <a:pPr marL="457200" lvl="0" indent="-457200" algn="l" defTabSz="2706771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/>
            </a:pPr>
            <a:r>
              <a:rPr kumimoji="1" lang="en-US" altLang="ko-KR" sz="2800" dirty="0">
                <a:latin typeface="굴림체"/>
                <a:ea typeface="굴림체"/>
              </a:rPr>
              <a:t> </a:t>
            </a:r>
          </a:p>
          <a:p>
            <a:pPr lvl="0" algn="l" defTabSz="2706771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endParaRPr kumimoji="1" lang="en-US" altLang="ko-KR" sz="2800" dirty="0">
              <a:latin typeface="굴림체"/>
              <a:ea typeface="굴림체"/>
            </a:endParaRPr>
          </a:p>
        </p:txBody>
      </p:sp>
      <p:sp>
        <p:nvSpPr>
          <p:cNvPr id="2073" name="TextBox 2072"/>
          <p:cNvSpPr txBox="1"/>
          <p:nvPr/>
        </p:nvSpPr>
        <p:spPr>
          <a:xfrm>
            <a:off x="13088361" y="26911278"/>
            <a:ext cx="8501059" cy="17390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288808" tIns="144404" rIns="288808" bIns="144404" anchor="t">
            <a:noAutofit/>
          </a:bodyPr>
          <a:lstStyle/>
          <a:p>
            <a:pPr marL="0" lvl="0" indent="0" algn="l" defTabSz="2706771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0" lang="ko-KR" altLang="en-US" sz="4400" b="0" i="0" dirty="0">
                <a:solidFill>
                  <a:srgbClr val="376092">
                    <a:alpha val="100000"/>
                  </a:srgbClr>
                </a:solidFill>
                <a:latin typeface="산돌돌 L"/>
                <a:ea typeface="산돌돌 L"/>
              </a:rPr>
              <a:t>재미있는 블록놀이를 통해 알고리즘을 학습하는 유아용 교구</a:t>
            </a:r>
          </a:p>
        </p:txBody>
      </p:sp>
      <p:cxnSp>
        <p:nvCxnSpPr>
          <p:cNvPr id="2078" name="직선 연결선 2077"/>
          <p:cNvCxnSpPr>
            <a:cxnSpLocks/>
          </p:cNvCxnSpPr>
          <p:nvPr/>
        </p:nvCxnSpPr>
        <p:spPr>
          <a:xfrm>
            <a:off x="12397628" y="22091677"/>
            <a:ext cx="0" cy="3180654"/>
          </a:xfrm>
          <a:prstGeom prst="line">
            <a:avLst/>
          </a:prstGeom>
          <a:ln w="9491" cap="flat" cmpd="sng" algn="ctr">
            <a:solidFill>
              <a:srgbClr val="00CC98"/>
            </a:solidFill>
            <a:prstDash val="solid"/>
            <a:round/>
          </a:ln>
        </p:spPr>
      </p:cxnSp>
      <p:sp>
        <p:nvSpPr>
          <p:cNvPr id="2113" name="TextBox 2112"/>
          <p:cNvSpPr txBox="1"/>
          <p:nvPr/>
        </p:nvSpPr>
        <p:spPr>
          <a:xfrm>
            <a:off x="13175861" y="22413439"/>
            <a:ext cx="857121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500" dirty="0"/>
              <a:t>경로 탐색 알고리즘, 함수, 순환의 개념을 익힐 수 있음</a:t>
            </a:r>
          </a:p>
        </p:txBody>
      </p:sp>
      <p:sp>
        <p:nvSpPr>
          <p:cNvPr id="2114" name="TextBox 2113"/>
          <p:cNvSpPr txBox="1"/>
          <p:nvPr/>
        </p:nvSpPr>
        <p:spPr>
          <a:xfrm>
            <a:off x="13175861" y="23394656"/>
            <a:ext cx="857121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500" dirty="0"/>
              <a:t>교육과 놀이 등 다양한 목적으로 이용 가능</a:t>
            </a:r>
          </a:p>
        </p:txBody>
      </p:sp>
      <p:sp>
        <p:nvSpPr>
          <p:cNvPr id="2115" name="TextBox 2114"/>
          <p:cNvSpPr txBox="1"/>
          <p:nvPr/>
        </p:nvSpPr>
        <p:spPr>
          <a:xfrm>
            <a:off x="13175861" y="24371015"/>
            <a:ext cx="8571212" cy="853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500" dirty="0"/>
              <a:t>일 처리 순서를 설계하고 출발지에서 목적지로 가는 문제를 해결하는 것을 반복하면서 논리력과 사고력을 </a:t>
            </a:r>
            <a:r>
              <a:rPr lang="ko-KR" altLang="en-US" sz="2500" dirty="0" err="1"/>
              <a:t>키워줌</a:t>
            </a:r>
            <a:endParaRPr lang="ko-KR" altLang="en-US" sz="2500" dirty="0"/>
          </a:p>
        </p:txBody>
      </p:sp>
      <p:pic>
        <p:nvPicPr>
          <p:cNvPr id="2118" name="그림 21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6933956" y="8837298"/>
            <a:ext cx="4737174" cy="3374930"/>
          </a:xfrm>
          <a:prstGeom prst="rect">
            <a:avLst/>
          </a:prstGeom>
        </p:spPr>
      </p:pic>
      <p:pic>
        <p:nvPicPr>
          <p:cNvPr id="2119" name="그림 211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2036120" y="13008591"/>
            <a:ext cx="9648509" cy="6842565"/>
          </a:xfrm>
          <a:prstGeom prst="rect">
            <a:avLst/>
          </a:prstGeom>
        </p:spPr>
      </p:pic>
      <p:sp>
        <p:nvSpPr>
          <p:cNvPr id="2121" name="TextBox 2120"/>
          <p:cNvSpPr txBox="1"/>
          <p:nvPr/>
        </p:nvSpPr>
        <p:spPr>
          <a:xfrm>
            <a:off x="14595187" y="12288322"/>
            <a:ext cx="5041890" cy="10804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288808" tIns="144404" rIns="288808" bIns="144404" anchor="t">
            <a:noAutofit/>
          </a:bodyPr>
          <a:lstStyle/>
          <a:p>
            <a:pPr marL="0" lvl="0" indent="0" algn="l" defTabSz="2622189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0" lang="ko-KR" altLang="en-US" sz="2500" b="0" i="0">
                <a:solidFill>
                  <a:schemeClr val="tx1"/>
                </a:solidFill>
                <a:latin typeface="맑은 고딕"/>
                <a:ea typeface="맑은 고딕"/>
              </a:rPr>
              <a:t>과목과 레벨을 선택하는 화면</a:t>
            </a:r>
          </a:p>
        </p:txBody>
      </p:sp>
      <p:sp>
        <p:nvSpPr>
          <p:cNvPr id="2122" name="자유형: 도형 2121"/>
          <p:cNvSpPr/>
          <p:nvPr/>
        </p:nvSpPr>
        <p:spPr>
          <a:xfrm>
            <a:off x="14595186" y="12493927"/>
            <a:ext cx="215970" cy="289058"/>
          </a:xfrm>
          <a:custGeom>
            <a:avLst/>
            <a:gdLst>
              <a:gd name="T0" fmla="*/ -1 w 30"/>
              <a:gd name="T1" fmla="*/ -1 h 62"/>
              <a:gd name="T2" fmla="*/ 0 60000 65536"/>
              <a:gd name="T3" fmla="*/ 0 w 30"/>
              <a:gd name="T4" fmla="*/ 0 h 62"/>
              <a:gd name="T5" fmla="*/ 0 60000 65536"/>
              <a:gd name="T6" fmla="*/ 0 w 30"/>
              <a:gd name="T7" fmla="*/ -1 h 62"/>
              <a:gd name="T8" fmla="*/ 0 60000 65536"/>
              <a:gd name="T9" fmla="*/ -1 w 30"/>
              <a:gd name="T10" fmla="*/ -1 h 62"/>
              <a:gd name="T11" fmla="*/ 0 60000 65536"/>
              <a:gd name="T12" fmla="*/ 0 w 30"/>
              <a:gd name="T13" fmla="*/ 0 h 62"/>
              <a:gd name="T14" fmla="*/ 30 w 30"/>
              <a:gd name="T15" fmla="*/ 62 h 62"/>
            </a:gdLst>
            <a:ahLst/>
            <a:cxnLst>
              <a:cxn ang="T2">
                <a:pos x="T0" y="T1"/>
              </a:cxn>
              <a:cxn ang="T5">
                <a:pos x="T3" y="T4"/>
              </a:cxn>
              <a:cxn ang="T8">
                <a:pos x="T6" y="T7"/>
              </a:cxn>
              <a:cxn ang="T11">
                <a:pos x="T9" y="T10"/>
              </a:cxn>
            </a:cxnLst>
            <a:rect l="T12" t="T13" r="T14" b="T15"/>
            <a:pathLst>
              <a:path w="30" h="62">
                <a:moveTo>
                  <a:pt x="30" y="30"/>
                </a:moveTo>
                <a:lnTo>
                  <a:pt x="0" y="0"/>
                </a:lnTo>
                <a:lnTo>
                  <a:pt x="0" y="62"/>
                </a:lnTo>
                <a:lnTo>
                  <a:pt x="30" y="30"/>
                </a:lnTo>
                <a:close/>
              </a:path>
            </a:pathLst>
          </a:custGeom>
          <a:solidFill>
            <a:srgbClr val="BBBDBF"/>
          </a:solidFill>
          <a:ln w="9525" cap="flat" cmpd="sng" algn="ctr">
            <a:noFill/>
            <a:prstDash val="solid"/>
            <a:round/>
          </a:ln>
        </p:spPr>
        <p:txBody>
          <a:bodyPr anchor="ctr"/>
          <a:lstStyle/>
          <a:p>
            <a:pPr>
              <a:defRPr lang="ko-KR" altLang="en-US"/>
            </a:pPr>
            <a:endParaRPr lang="ko-KR"/>
          </a:p>
        </p:txBody>
      </p:sp>
      <p:sp>
        <p:nvSpPr>
          <p:cNvPr id="2123" name="자유형: 도형 2122"/>
          <p:cNvSpPr/>
          <p:nvPr/>
        </p:nvSpPr>
        <p:spPr>
          <a:xfrm>
            <a:off x="15161112" y="20179601"/>
            <a:ext cx="215970" cy="289058"/>
          </a:xfrm>
          <a:custGeom>
            <a:avLst/>
            <a:gdLst>
              <a:gd name="T0" fmla="*/ -1 w 30"/>
              <a:gd name="T1" fmla="*/ -1 h 62"/>
              <a:gd name="T2" fmla="*/ 0 60000 65536"/>
              <a:gd name="T3" fmla="*/ 0 w 30"/>
              <a:gd name="T4" fmla="*/ 0 h 62"/>
              <a:gd name="T5" fmla="*/ 0 60000 65536"/>
              <a:gd name="T6" fmla="*/ 0 w 30"/>
              <a:gd name="T7" fmla="*/ -1 h 62"/>
              <a:gd name="T8" fmla="*/ 0 60000 65536"/>
              <a:gd name="T9" fmla="*/ -1 w 30"/>
              <a:gd name="T10" fmla="*/ -1 h 62"/>
              <a:gd name="T11" fmla="*/ 0 60000 65536"/>
              <a:gd name="T12" fmla="*/ 0 w 30"/>
              <a:gd name="T13" fmla="*/ 0 h 62"/>
              <a:gd name="T14" fmla="*/ 30 w 30"/>
              <a:gd name="T15" fmla="*/ 62 h 62"/>
            </a:gdLst>
            <a:ahLst/>
            <a:cxnLst>
              <a:cxn ang="T2">
                <a:pos x="T0" y="T1"/>
              </a:cxn>
              <a:cxn ang="T5">
                <a:pos x="T3" y="T4"/>
              </a:cxn>
              <a:cxn ang="T8">
                <a:pos x="T6" y="T7"/>
              </a:cxn>
              <a:cxn ang="T11">
                <a:pos x="T9" y="T10"/>
              </a:cxn>
            </a:cxnLst>
            <a:rect l="T12" t="T13" r="T14" b="T15"/>
            <a:pathLst>
              <a:path w="30" h="62">
                <a:moveTo>
                  <a:pt x="30" y="30"/>
                </a:moveTo>
                <a:lnTo>
                  <a:pt x="0" y="0"/>
                </a:lnTo>
                <a:lnTo>
                  <a:pt x="0" y="62"/>
                </a:lnTo>
                <a:lnTo>
                  <a:pt x="30" y="30"/>
                </a:lnTo>
                <a:close/>
              </a:path>
            </a:pathLst>
          </a:custGeom>
          <a:solidFill>
            <a:srgbClr val="BBBDBF"/>
          </a:solidFill>
          <a:ln w="9525" cap="flat" cmpd="sng" algn="ctr">
            <a:noFill/>
            <a:prstDash val="solid"/>
            <a:round/>
          </a:ln>
        </p:spPr>
        <p:txBody>
          <a:bodyPr anchor="ctr"/>
          <a:lstStyle/>
          <a:p>
            <a:pPr>
              <a:defRPr lang="ko-KR" altLang="en-US"/>
            </a:pPr>
            <a:endParaRPr lang="ko-KR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5847CA4-8397-4D34-AB99-90C6E2DAD71D}"/>
              </a:ext>
            </a:extLst>
          </p:cNvPr>
          <p:cNvSpPr/>
          <p:nvPr/>
        </p:nvSpPr>
        <p:spPr>
          <a:xfrm>
            <a:off x="1589793" y="5524292"/>
            <a:ext cx="808708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dirty="0">
                <a:latin typeface="helvetica" panose="020B0604020202020204" pitchFamily="34" charset="0"/>
              </a:rPr>
              <a:t>Path Search Algorithm Educational Kit for Kids</a:t>
            </a:r>
            <a:endParaRPr lang="ko-KR" altLang="en-US" sz="30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1C39845-FAE9-4FCE-8EF9-DB023EE96026}"/>
              </a:ext>
            </a:extLst>
          </p:cNvPr>
          <p:cNvSpPr txBox="1"/>
          <p:nvPr/>
        </p:nvSpPr>
        <p:spPr>
          <a:xfrm>
            <a:off x="2507248" y="17147774"/>
            <a:ext cx="857121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2500" dirty="0"/>
              <a:t>DB</a:t>
            </a:r>
            <a:r>
              <a:rPr lang="ko-KR" altLang="en-US" sz="2500" dirty="0"/>
              <a:t>에 이미지</a:t>
            </a:r>
            <a:r>
              <a:rPr lang="en-US" altLang="ko-KR" sz="2500" dirty="0"/>
              <a:t>,</a:t>
            </a:r>
            <a:r>
              <a:rPr lang="ko-KR" altLang="en-US" sz="2500" dirty="0"/>
              <a:t>텍스트</a:t>
            </a:r>
            <a:r>
              <a:rPr lang="en-US" altLang="ko-KR" sz="2500" dirty="0"/>
              <a:t>,</a:t>
            </a:r>
            <a:r>
              <a:rPr lang="ko-KR" altLang="en-US" sz="2500" dirty="0"/>
              <a:t>소리 저장 후 과목 레벨에 맞게 출력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8075B34-D17E-4538-A66E-9C4BC75D4D04}"/>
              </a:ext>
            </a:extLst>
          </p:cNvPr>
          <p:cNvSpPr txBox="1"/>
          <p:nvPr/>
        </p:nvSpPr>
        <p:spPr>
          <a:xfrm>
            <a:off x="2521816" y="12445727"/>
            <a:ext cx="90658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500" dirty="0"/>
              <a:t>기존 제품의 부담스러운 사교육비와 책이나 강의를 통한       지루한 학습 방식 개선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793" y="20251007"/>
            <a:ext cx="2880000" cy="28577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262" y="23316017"/>
            <a:ext cx="2804810" cy="2952431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251" y="6250764"/>
            <a:ext cx="3903662" cy="219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2FA848E-5732-4252-93F2-EB1708149FA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72931" y="20251007"/>
            <a:ext cx="6866873" cy="6017441"/>
          </a:xfrm>
          <a:prstGeom prst="rect">
            <a:avLst/>
          </a:prstGeom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CCCCFF"/>
      </a:hlink>
      <a:folHlink>
        <a:srgbClr val="B2B2B2"/>
      </a:folHlink>
    </a:clrScheme>
    <a:fontScheme name="">
      <a:majorFont>
        <a:latin typeface="굴림"/>
        <a:ea typeface="굴림"/>
        <a:cs typeface="Times New Roman"/>
      </a:majorFont>
      <a:minorFont>
        <a:latin typeface="굴림"/>
        <a:ea typeface="굴림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함초롬돋움"/>
      </a:majorFont>
      <a:minorFont>
        <a:latin typeface="함초롬돋움"/>
        <a:ea typeface="함초롬돋움"/>
        <a:cs typeface="함초롬돋움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173</Words>
  <Application>Microsoft Office PowerPoint</Application>
  <PresentationFormat>사용자 지정</PresentationFormat>
  <Paragraphs>49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11" baseType="lpstr">
      <vt:lpstr>굴림</vt:lpstr>
      <vt:lpstr>굴림체</vt:lpstr>
      <vt:lpstr>맑은 고딕</vt:lpstr>
      <vt:lpstr>산돌돌 L</vt:lpstr>
      <vt:lpstr>산돌명조 M</vt:lpstr>
      <vt:lpstr>함초롬돋움</vt:lpstr>
      <vt:lpstr>Arial</vt:lpstr>
      <vt:lpstr>helvetica</vt:lpstr>
      <vt:lpstr>Times New Roman</vt:lpstr>
      <vt:lpstr/>
      <vt:lpstr>PowerPoint 프레젠테이션</vt:lpstr>
    </vt:vector>
  </TitlesOfParts>
  <Manager/>
  <Company>제어계측 공학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모닥불</dc:title>
  <dc:creator>Winxp</dc:creator>
  <cp:lastModifiedBy>김 예린</cp:lastModifiedBy>
  <cp:revision>31</cp:revision>
  <dcterms:created xsi:type="dcterms:W3CDTF">2005-08-11T07:20:44Z</dcterms:created>
  <dcterms:modified xsi:type="dcterms:W3CDTF">2018-07-25T03:53:20Z</dcterms:modified>
</cp:coreProperties>
</file>